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29"/>
  </p:notesMasterIdLst>
  <p:sldIdLst>
    <p:sldId id="256" r:id="rId2"/>
    <p:sldId id="278" r:id="rId3"/>
    <p:sldId id="301" r:id="rId4"/>
    <p:sldId id="257" r:id="rId5"/>
    <p:sldId id="258" r:id="rId6"/>
    <p:sldId id="299" r:id="rId7"/>
    <p:sldId id="302" r:id="rId8"/>
    <p:sldId id="303" r:id="rId9"/>
    <p:sldId id="282" r:id="rId10"/>
    <p:sldId id="297" r:id="rId11"/>
    <p:sldId id="259" r:id="rId12"/>
    <p:sldId id="265" r:id="rId13"/>
    <p:sldId id="262" r:id="rId14"/>
    <p:sldId id="285" r:id="rId15"/>
    <p:sldId id="288" r:id="rId16"/>
    <p:sldId id="287" r:id="rId17"/>
    <p:sldId id="289" r:id="rId18"/>
    <p:sldId id="266" r:id="rId19"/>
    <p:sldId id="264" r:id="rId20"/>
    <p:sldId id="290" r:id="rId21"/>
    <p:sldId id="296" r:id="rId22"/>
    <p:sldId id="291" r:id="rId23"/>
    <p:sldId id="292" r:id="rId24"/>
    <p:sldId id="294" r:id="rId25"/>
    <p:sldId id="293" r:id="rId26"/>
    <p:sldId id="267" r:id="rId27"/>
    <p:sldId id="271"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455" autoAdjust="0"/>
  </p:normalViewPr>
  <p:slideViewPr>
    <p:cSldViewPr snapToGrid="0">
      <p:cViewPr varScale="1">
        <p:scale>
          <a:sx n="114" d="100"/>
          <a:sy n="114" d="100"/>
        </p:scale>
        <p:origin x="438" y="114"/>
      </p:cViewPr>
      <p:guideLst/>
    </p:cSldViewPr>
  </p:slideViewPr>
  <p:outlineViewPr>
    <p:cViewPr>
      <p:scale>
        <a:sx n="33" d="100"/>
        <a:sy n="33" d="100"/>
      </p:scale>
      <p:origin x="0" y="-259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3228" y="5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E81021-45CB-482E-92FC-64B1B11ED8D7}" type="datetimeFigureOut">
              <a:rPr lang="tr-TR" smtClean="0"/>
              <a:t>19.01.2026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819492-BB1F-4A12-B4B9-991A2EC615C6}" type="slidenum">
              <a:rPr lang="tr-TR" smtClean="0"/>
              <a:t>‹#›</a:t>
            </a:fld>
            <a:endParaRPr lang="tr-TR"/>
          </a:p>
        </p:txBody>
      </p:sp>
    </p:spTree>
    <p:extLst>
      <p:ext uri="{BB962C8B-B14F-4D97-AF65-F5344CB8AC3E}">
        <p14:creationId xmlns:p14="http://schemas.microsoft.com/office/powerpoint/2010/main" val="1742326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4819492-BB1F-4A12-B4B9-991A2EC615C6}" type="slidenum">
              <a:rPr lang="tr-TR" smtClean="0"/>
              <a:t>2</a:t>
            </a:fld>
            <a:endParaRPr lang="tr-TR"/>
          </a:p>
        </p:txBody>
      </p:sp>
    </p:spTree>
    <p:extLst>
      <p:ext uri="{BB962C8B-B14F-4D97-AF65-F5344CB8AC3E}">
        <p14:creationId xmlns:p14="http://schemas.microsoft.com/office/powerpoint/2010/main" val="451904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4819492-BB1F-4A12-B4B9-991A2EC615C6}" type="slidenum">
              <a:rPr lang="tr-TR" smtClean="0"/>
              <a:t>5</a:t>
            </a:fld>
            <a:endParaRPr lang="tr-TR"/>
          </a:p>
        </p:txBody>
      </p:sp>
    </p:spTree>
    <p:extLst>
      <p:ext uri="{BB962C8B-B14F-4D97-AF65-F5344CB8AC3E}">
        <p14:creationId xmlns:p14="http://schemas.microsoft.com/office/powerpoint/2010/main" val="1817841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4819492-BB1F-4A12-B4B9-991A2EC615C6}" type="slidenum">
              <a:rPr lang="tr-TR" smtClean="0"/>
              <a:t>11</a:t>
            </a:fld>
            <a:endParaRPr lang="tr-TR"/>
          </a:p>
        </p:txBody>
      </p:sp>
    </p:spTree>
    <p:extLst>
      <p:ext uri="{BB962C8B-B14F-4D97-AF65-F5344CB8AC3E}">
        <p14:creationId xmlns:p14="http://schemas.microsoft.com/office/powerpoint/2010/main" val="2800962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4819492-BB1F-4A12-B4B9-991A2EC615C6}" type="slidenum">
              <a:rPr lang="tr-TR" smtClean="0"/>
              <a:t>12</a:t>
            </a:fld>
            <a:endParaRPr lang="tr-TR"/>
          </a:p>
        </p:txBody>
      </p:sp>
    </p:spTree>
    <p:extLst>
      <p:ext uri="{BB962C8B-B14F-4D97-AF65-F5344CB8AC3E}">
        <p14:creationId xmlns:p14="http://schemas.microsoft.com/office/powerpoint/2010/main" val="3432527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4819492-BB1F-4A12-B4B9-991A2EC615C6}" type="slidenum">
              <a:rPr lang="tr-TR" smtClean="0"/>
              <a:t>19</a:t>
            </a:fld>
            <a:endParaRPr lang="tr-TR"/>
          </a:p>
        </p:txBody>
      </p:sp>
    </p:spTree>
    <p:extLst>
      <p:ext uri="{BB962C8B-B14F-4D97-AF65-F5344CB8AC3E}">
        <p14:creationId xmlns:p14="http://schemas.microsoft.com/office/powerpoint/2010/main" val="3880335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6A4E0ED2-A694-4506-8803-87216AD6215D}" type="datetimeFigureOut">
              <a:rPr lang="tr-TR" smtClean="0"/>
              <a:t>19.01.2026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3554220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A4E0ED2-A694-4506-8803-87216AD6215D}" type="datetimeFigureOut">
              <a:rPr lang="tr-TR" smtClean="0"/>
              <a:t>19.01.2026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2206641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A4E0ED2-A694-4506-8803-87216AD6215D}" type="datetimeFigureOut">
              <a:rPr lang="tr-TR" smtClean="0"/>
              <a:t>19.01.2026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2618347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A4E0ED2-A694-4506-8803-87216AD6215D}" type="datetimeFigureOut">
              <a:rPr lang="tr-TR" smtClean="0"/>
              <a:t>19.01.2026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644123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6A4E0ED2-A694-4506-8803-87216AD6215D}" type="datetimeFigureOut">
              <a:rPr lang="tr-TR" smtClean="0"/>
              <a:t>19.01.2026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3810565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6A4E0ED2-A694-4506-8803-87216AD6215D}" type="datetimeFigureOut">
              <a:rPr lang="tr-TR" smtClean="0"/>
              <a:t>19.01.2026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1039630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A4E0ED2-A694-4506-8803-87216AD6215D}" type="datetimeFigureOut">
              <a:rPr lang="tr-TR" smtClean="0"/>
              <a:t>19.01.2026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489873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6A4E0ED2-A694-4506-8803-87216AD6215D}" type="datetimeFigureOut">
              <a:rPr lang="tr-TR" smtClean="0"/>
              <a:t>19.01.2026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277327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A4E0ED2-A694-4506-8803-87216AD6215D}" type="datetimeFigureOut">
              <a:rPr lang="tr-TR" smtClean="0"/>
              <a:t>19.01.2026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3041225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6A4E0ED2-A694-4506-8803-87216AD6215D}" type="datetimeFigureOut">
              <a:rPr lang="tr-TR" smtClean="0"/>
              <a:t>19.01.2026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4056270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6A4E0ED2-A694-4506-8803-87216AD6215D}" type="datetimeFigureOut">
              <a:rPr lang="tr-TR" smtClean="0"/>
              <a:t>19.01.2026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47E3CA-35A2-4845-AAB4-170E907F4CD4}" type="slidenum">
              <a:rPr lang="tr-TR" smtClean="0"/>
              <a:t>‹#›</a:t>
            </a:fld>
            <a:endParaRPr lang="tr-TR"/>
          </a:p>
        </p:txBody>
      </p:sp>
    </p:spTree>
    <p:extLst>
      <p:ext uri="{BB962C8B-B14F-4D97-AF65-F5344CB8AC3E}">
        <p14:creationId xmlns:p14="http://schemas.microsoft.com/office/powerpoint/2010/main" val="3362096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E0ED2-A694-4506-8803-87216AD6215D}" type="datetimeFigureOut">
              <a:rPr lang="tr-TR" smtClean="0"/>
              <a:t>19.01.2026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7E3CA-35A2-4845-AAB4-170E907F4CD4}" type="slidenum">
              <a:rPr lang="tr-TR" smtClean="0"/>
              <a:t>‹#›</a:t>
            </a:fld>
            <a:endParaRPr lang="tr-TR"/>
          </a:p>
        </p:txBody>
      </p:sp>
    </p:spTree>
    <p:extLst>
      <p:ext uri="{BB962C8B-B14F-4D97-AF65-F5344CB8AC3E}">
        <p14:creationId xmlns:p14="http://schemas.microsoft.com/office/powerpoint/2010/main" val="1178867358"/>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49590" y="1283590"/>
            <a:ext cx="9144000" cy="1096681"/>
          </a:xfrm>
        </p:spPr>
        <p:txBody>
          <a:bodyPr>
            <a:noAutofit/>
          </a:bodyPr>
          <a:lstStyle/>
          <a:p>
            <a:pPr marL="0" indent="0"/>
            <a:r>
              <a:rPr lang="tr-TR" sz="3200" b="1" dirty="0">
                <a:latin typeface="+mn-lt"/>
                <a:cs typeface="Times New Roman" panose="02020603050405020304" pitchFamily="18" charset="0"/>
              </a:rPr>
              <a:t>T.C.</a:t>
            </a:r>
            <a:br>
              <a:rPr lang="tr-TR" sz="3200" b="1" dirty="0">
                <a:latin typeface="+mn-lt"/>
                <a:cs typeface="Times New Roman" panose="02020603050405020304" pitchFamily="18" charset="0"/>
              </a:rPr>
            </a:br>
            <a:r>
              <a:rPr lang="tr-TR" sz="3200" b="1" dirty="0">
                <a:latin typeface="+mn-lt"/>
                <a:cs typeface="Times New Roman" panose="02020603050405020304" pitchFamily="18" charset="0"/>
              </a:rPr>
              <a:t>Kilis 7 Aralık Üniversitesi</a:t>
            </a:r>
            <a:br>
              <a:rPr lang="tr-TR" sz="3600" b="1" dirty="0">
                <a:latin typeface="+mn-lt"/>
                <a:cs typeface="Times New Roman" panose="02020603050405020304" pitchFamily="18" charset="0"/>
              </a:rPr>
            </a:br>
            <a:endParaRPr lang="tr-TR" sz="3600" b="1" dirty="0">
              <a:latin typeface="+mn-lt"/>
            </a:endParaRPr>
          </a:p>
        </p:txBody>
      </p:sp>
      <p:sp>
        <p:nvSpPr>
          <p:cNvPr id="3" name="Alt Başlık 2"/>
          <p:cNvSpPr>
            <a:spLocks noGrp="1"/>
          </p:cNvSpPr>
          <p:nvPr>
            <p:ph type="subTitle" idx="1"/>
          </p:nvPr>
        </p:nvSpPr>
        <p:spPr>
          <a:xfrm>
            <a:off x="1416206" y="3011045"/>
            <a:ext cx="9144000" cy="1728439"/>
          </a:xfrm>
        </p:spPr>
        <p:txBody>
          <a:bodyPr>
            <a:normAutofit/>
          </a:bodyPr>
          <a:lstStyle/>
          <a:p>
            <a:endParaRPr lang="tr-TR" sz="2800" b="1" dirty="0"/>
          </a:p>
          <a:p>
            <a:r>
              <a:rPr lang="tr-TR" sz="2600" b="1" dirty="0">
                <a:latin typeface="Calibri (Gövde)"/>
              </a:rPr>
              <a:t>Birim Kamu İç Kontrol Standartlarına Uyum Eylem Planının Hazırlanması, Uygulanması ve İzlenmesine İlişkin Usul ve Esaslar</a:t>
            </a:r>
          </a:p>
          <a:p>
            <a:endParaRPr lang="tr-TR" sz="2600" b="1" dirty="0"/>
          </a:p>
        </p:txBody>
      </p:sp>
      <p:sp>
        <p:nvSpPr>
          <p:cNvPr id="6" name="Metin kutusu 5"/>
          <p:cNvSpPr txBox="1"/>
          <p:nvPr/>
        </p:nvSpPr>
        <p:spPr>
          <a:xfrm>
            <a:off x="3725161" y="5319354"/>
            <a:ext cx="4192858" cy="707886"/>
          </a:xfrm>
          <a:prstGeom prst="rect">
            <a:avLst/>
          </a:prstGeom>
          <a:noFill/>
        </p:spPr>
        <p:txBody>
          <a:bodyPr wrap="square" rtlCol="0">
            <a:spAutoFit/>
          </a:bodyPr>
          <a:lstStyle/>
          <a:p>
            <a:pPr algn="ctr"/>
            <a:r>
              <a:rPr lang="tr-TR" sz="2000" dirty="0"/>
              <a:t>Strateji Geliştirme Daire Başkanlığı</a:t>
            </a:r>
          </a:p>
          <a:p>
            <a:pPr algn="ctr"/>
            <a:r>
              <a:rPr lang="tr-TR" sz="2000" dirty="0"/>
              <a:t>Aralık, 2025</a:t>
            </a: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115" y="105515"/>
            <a:ext cx="1695450" cy="1765334"/>
          </a:xfrm>
          <a:prstGeom prst="rect">
            <a:avLst/>
          </a:prstGeom>
        </p:spPr>
      </p:pic>
    </p:spTree>
    <p:extLst>
      <p:ext uri="{BB962C8B-B14F-4D97-AF65-F5344CB8AC3E}">
        <p14:creationId xmlns:p14="http://schemas.microsoft.com/office/powerpoint/2010/main" val="471213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202E62-ADC6-6835-016A-4383FA7ED1F8}"/>
              </a:ext>
            </a:extLst>
          </p:cNvPr>
          <p:cNvSpPr>
            <a:spLocks noGrp="1"/>
          </p:cNvSpPr>
          <p:nvPr>
            <p:ph idx="1"/>
          </p:nvPr>
        </p:nvSpPr>
        <p:spPr>
          <a:xfrm>
            <a:off x="521208" y="668114"/>
            <a:ext cx="11170920" cy="5098701"/>
          </a:xfrm>
        </p:spPr>
        <p:txBody>
          <a:bodyPr>
            <a:normAutofit fontScale="77500" lnSpcReduction="20000"/>
          </a:bodyPr>
          <a:lstStyle/>
          <a:p>
            <a:pPr marL="0" indent="0" algn="just">
              <a:lnSpc>
                <a:spcPct val="107000"/>
              </a:lnSpc>
              <a:spcAft>
                <a:spcPts val="800"/>
              </a:spcAft>
              <a:buNone/>
            </a:pPr>
            <a:r>
              <a:rPr lang="tr-TR" sz="3400" b="1" dirty="0">
                <a:effectLst/>
                <a:latin typeface="Calibri (Gövde)"/>
                <a:ea typeface="Calibri" panose="020F0502020204030204" pitchFamily="34" charset="0"/>
                <a:cs typeface="Times New Roman" panose="02020603050405020304" pitchFamily="18" charset="0"/>
              </a:rPr>
              <a:t>Amaç ve kapsam</a:t>
            </a:r>
            <a:endParaRPr lang="tr-TR" sz="3400" dirty="0">
              <a:effectLst/>
              <a:latin typeface="Calibri (Gövde)"/>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sz="3400" dirty="0">
                <a:effectLst/>
                <a:latin typeface="Calibri (Gövde)"/>
                <a:ea typeface="Calibri" panose="020F0502020204030204" pitchFamily="34" charset="0"/>
                <a:cs typeface="Times New Roman" panose="02020603050405020304" pitchFamily="18" charset="0"/>
              </a:rPr>
              <a:t>MADDE 1 – (1) Bu usul ve esasların amacı; Kilis 7 Aralık Üniversitesi harcama birimlerinin Birim Kamu İç Kontrol Standartlarına uyum eylem planlarının hazırlanması, uygulanması ve izlenmesine ilişkin usul ve esasları belirlemektir.</a:t>
            </a:r>
          </a:p>
          <a:p>
            <a:pPr marL="0" indent="0" algn="just">
              <a:lnSpc>
                <a:spcPct val="107000"/>
              </a:lnSpc>
              <a:spcAft>
                <a:spcPts val="800"/>
              </a:spcAft>
              <a:buNone/>
            </a:pPr>
            <a:r>
              <a:rPr lang="tr-TR" sz="3400" dirty="0">
                <a:effectLst/>
                <a:latin typeface="Calibri (Gövde)"/>
                <a:ea typeface="Calibri" panose="020F0502020204030204" pitchFamily="34" charset="0"/>
                <a:cs typeface="Times New Roman" panose="02020603050405020304" pitchFamily="18" charset="0"/>
              </a:rPr>
              <a:t>(2) Bu usul ve esaslar, </a:t>
            </a:r>
            <a:r>
              <a:rPr lang="tr-TR" sz="3400" dirty="0">
                <a:latin typeface="Calibri (Gövde)"/>
                <a:ea typeface="Calibri" panose="020F0502020204030204" pitchFamily="34" charset="0"/>
                <a:cs typeface="Times New Roman" panose="02020603050405020304" pitchFamily="18" charset="0"/>
              </a:rPr>
              <a:t>Kilis 7 Aralık Üniversitesi </a:t>
            </a:r>
            <a:r>
              <a:rPr lang="tr-TR" sz="3400" dirty="0">
                <a:effectLst/>
                <a:latin typeface="Calibri (Gövde)"/>
                <a:ea typeface="Calibri" panose="020F0502020204030204" pitchFamily="34" charset="0"/>
                <a:cs typeface="Times New Roman" panose="02020603050405020304" pitchFamily="18" charset="0"/>
              </a:rPr>
              <a:t>harcama birimlerini kapsar.</a:t>
            </a:r>
          </a:p>
          <a:p>
            <a:pPr marL="0" indent="0" algn="just">
              <a:lnSpc>
                <a:spcPct val="107000"/>
              </a:lnSpc>
              <a:spcAft>
                <a:spcPts val="800"/>
              </a:spcAft>
              <a:buNone/>
            </a:pPr>
            <a:endParaRPr lang="tr-TR" sz="3400" dirty="0">
              <a:effectLst/>
              <a:latin typeface="Calibri (Gövde)"/>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sz="3400" b="1" dirty="0">
                <a:effectLst/>
                <a:latin typeface="Calibri (Gövde)"/>
                <a:ea typeface="Calibri" panose="020F0502020204030204" pitchFamily="34" charset="0"/>
                <a:cs typeface="Times New Roman" panose="02020603050405020304" pitchFamily="18" charset="0"/>
              </a:rPr>
              <a:t>Dayanak</a:t>
            </a:r>
          </a:p>
          <a:p>
            <a:pPr marL="0" indent="0" algn="just">
              <a:lnSpc>
                <a:spcPct val="107000"/>
              </a:lnSpc>
              <a:spcAft>
                <a:spcPts val="800"/>
              </a:spcAft>
              <a:buNone/>
            </a:pPr>
            <a:r>
              <a:rPr lang="tr-TR" sz="3400" dirty="0">
                <a:effectLst/>
                <a:latin typeface="Calibri (Gövde)"/>
                <a:ea typeface="Calibri" panose="020F0502020204030204" pitchFamily="34" charset="0"/>
                <a:cs typeface="Times New Roman" panose="02020603050405020304" pitchFamily="18" charset="0"/>
              </a:rPr>
              <a:t>MADDE 2 – (1) Bu usul ve esaslar, 05.03.2025 tarih ve 32832 sayılı Resmi Gazetede yayımlanan Kamu İç Kontrol Yönetmeliğinin 19. maddesinin 4. fıkrası uyarınca hazırlanmıştır.</a:t>
            </a:r>
          </a:p>
          <a:p>
            <a:endParaRPr lang="tr-TR" dirty="0"/>
          </a:p>
        </p:txBody>
      </p:sp>
    </p:spTree>
    <p:extLst>
      <p:ext uri="{BB962C8B-B14F-4D97-AF65-F5344CB8AC3E}">
        <p14:creationId xmlns:p14="http://schemas.microsoft.com/office/powerpoint/2010/main" val="776012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a:extLst>
              <a:ext uri="{FF2B5EF4-FFF2-40B4-BE49-F238E27FC236}">
                <a16:creationId xmlns:a16="http://schemas.microsoft.com/office/drawing/2014/main" id="{91F5E8B5-BF03-3D19-69BE-1162F7206554}"/>
              </a:ext>
            </a:extLst>
          </p:cNvPr>
          <p:cNvSpPr txBox="1"/>
          <p:nvPr/>
        </p:nvSpPr>
        <p:spPr>
          <a:xfrm>
            <a:off x="1934288" y="2185417"/>
            <a:ext cx="8721520" cy="4408899"/>
          </a:xfrm>
          <a:prstGeom prst="rect">
            <a:avLst/>
          </a:prstGeom>
          <a:noFill/>
        </p:spPr>
        <p:txBody>
          <a:bodyPr wrap="square">
            <a:spAutoFit/>
          </a:bodyPr>
          <a:lstStyle/>
          <a:p>
            <a:r>
              <a:rPr lang="tr-TR" sz="3200" b="1" dirty="0">
                <a:latin typeface="Calibri (Gövde)"/>
              </a:rPr>
              <a:t>Birim Eylem Planına İlişkin Sorumluluklar</a:t>
            </a:r>
          </a:p>
          <a:p>
            <a:endParaRPr lang="tr-TR" sz="2800" dirty="0">
              <a:latin typeface="Calibri (Gövde)"/>
            </a:endParaRPr>
          </a:p>
          <a:p>
            <a:pPr marL="285750" indent="-285750" algn="just">
              <a:lnSpc>
                <a:spcPct val="107000"/>
              </a:lnSpc>
              <a:spcAft>
                <a:spcPts val="800"/>
              </a:spcAft>
              <a:buFont typeface="Wingdings" panose="05000000000000000000" pitchFamily="2" charset="2"/>
              <a:buChar char="§"/>
            </a:pPr>
            <a:r>
              <a:rPr lang="tr-TR" sz="2800" dirty="0">
                <a:effectLst/>
                <a:latin typeface="Calibri (Gövde)"/>
                <a:ea typeface="Times New Roman" panose="02020603050405020304" pitchFamily="18" charset="0"/>
                <a:cs typeface="Times New Roman" panose="02020603050405020304" pitchFamily="18" charset="0"/>
              </a:rPr>
              <a:t>Harcama yetkilisinin sorumluluğu</a:t>
            </a:r>
            <a:endParaRPr lang="tr-TR" sz="2800" dirty="0">
              <a:effectLst/>
              <a:latin typeface="Calibri (Gövde)"/>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
            </a:pPr>
            <a:r>
              <a:rPr lang="tr-TR" sz="2800" dirty="0">
                <a:effectLst/>
                <a:latin typeface="Calibri (Gövde)"/>
                <a:ea typeface="Times New Roman" panose="02020603050405020304" pitchFamily="18" charset="0"/>
                <a:cs typeface="Times New Roman" panose="02020603050405020304" pitchFamily="18" charset="0"/>
              </a:rPr>
              <a:t>Koordinatörün sorumluluğu</a:t>
            </a:r>
            <a:endParaRPr lang="tr-TR" sz="2800" dirty="0">
              <a:effectLst/>
              <a:latin typeface="Calibri (Gövde)"/>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
            </a:pPr>
            <a:r>
              <a:rPr lang="tr-TR" sz="2800" dirty="0">
                <a:effectLst/>
                <a:latin typeface="Calibri (Gövde)"/>
                <a:ea typeface="Times New Roman" panose="02020603050405020304" pitchFamily="18" charset="0"/>
                <a:cs typeface="Times New Roman" panose="02020603050405020304" pitchFamily="18" charset="0"/>
              </a:rPr>
              <a:t>Alt birim yöneticisinin sorumluluğu</a:t>
            </a:r>
            <a:endParaRPr lang="tr-TR" sz="2800" dirty="0">
              <a:effectLst/>
              <a:latin typeface="Calibri (Gövde)"/>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
            </a:pPr>
            <a:r>
              <a:rPr lang="tr-TR" sz="2800" dirty="0">
                <a:effectLst/>
                <a:latin typeface="Calibri (Gövde)"/>
                <a:ea typeface="Times New Roman" panose="02020603050405020304" pitchFamily="18" charset="0"/>
                <a:cs typeface="Times New Roman" panose="02020603050405020304" pitchFamily="18" charset="0"/>
              </a:rPr>
              <a:t>Diğer yöneticiler ve personelin görev ve sorumlulukları</a:t>
            </a:r>
            <a:endParaRPr lang="tr-TR" sz="2800" dirty="0">
              <a:effectLst/>
              <a:latin typeface="Calibri (Gövde)"/>
              <a:ea typeface="Calibri" panose="020F0502020204030204" pitchFamily="34" charset="0"/>
              <a:cs typeface="Times New Roman" panose="02020603050405020304" pitchFamily="18" charset="0"/>
            </a:endParaRPr>
          </a:p>
          <a:p>
            <a:endParaRPr lang="tr-TR" sz="2800" dirty="0">
              <a:latin typeface="Calibri (Gövde)"/>
            </a:endParaRPr>
          </a:p>
          <a:p>
            <a:endParaRPr lang="tr-TR" sz="2800" dirty="0">
              <a:latin typeface="Calibri (Gövde)"/>
            </a:endParaRPr>
          </a:p>
          <a:p>
            <a:endParaRPr lang="tr-TR" dirty="0"/>
          </a:p>
        </p:txBody>
      </p:sp>
    </p:spTree>
    <p:extLst>
      <p:ext uri="{BB962C8B-B14F-4D97-AF65-F5344CB8AC3E}">
        <p14:creationId xmlns:p14="http://schemas.microsoft.com/office/powerpoint/2010/main" val="690987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2845" y="364490"/>
            <a:ext cx="10515600" cy="757619"/>
          </a:xfrm>
        </p:spPr>
        <p:txBody>
          <a:bodyPr>
            <a:normAutofit/>
          </a:bodyPr>
          <a:lstStyle/>
          <a:p>
            <a:r>
              <a:rPr lang="tr-TR" sz="2800" b="1" dirty="0">
                <a:latin typeface="+mn-lt"/>
              </a:rPr>
              <a:t>Harcama yetkilisinin sorumluluğu</a:t>
            </a:r>
          </a:p>
        </p:txBody>
      </p:sp>
      <p:sp>
        <p:nvSpPr>
          <p:cNvPr id="3" name="İçerik Yer Tutucusu 2"/>
          <p:cNvSpPr>
            <a:spLocks noGrp="1"/>
          </p:cNvSpPr>
          <p:nvPr>
            <p:ph idx="1"/>
          </p:nvPr>
        </p:nvSpPr>
        <p:spPr>
          <a:xfrm>
            <a:off x="702845" y="1122743"/>
            <a:ext cx="10515600" cy="5370131"/>
          </a:xfrm>
        </p:spPr>
        <p:txBody>
          <a:bodyPr>
            <a:normAutofit/>
          </a:bodyPr>
          <a:lstStyle/>
          <a:p>
            <a:pPr marL="0" indent="0" algn="just">
              <a:buNone/>
            </a:pPr>
            <a:r>
              <a:rPr lang="tr-TR" sz="2400" dirty="0"/>
              <a:t>MADDE 5 – (1) Harcama yetkilisi, iç kontrol ve risk koordinatörü olarak görevlendireceği bir yardımcısının, yardımcısı yoksa hiyerarşik olarak kendisine en yakın kademedeki bir görevlinin koordinatörlüğünde, harcama birimindeki alt birim yöneticileri ve personelin katılımlarıyla birim faaliyetlerine ilişkin mevcut durumun Kamu İç Kontrol Standartlarına uyumunu değerlendirir ve uyumu sağlayacak veya güçlendirecek tedbirleri içeren birim Kamu İç Kontrol Standartlarına uyum eylem planını yürürlüğe koyar.</a:t>
            </a:r>
          </a:p>
          <a:p>
            <a:pPr marL="0" indent="0" algn="just">
              <a:buNone/>
            </a:pPr>
            <a:r>
              <a:rPr lang="tr-TR" sz="2400" dirty="0"/>
              <a:t>(2) Harcama yetkilisi, birim Kamu İç Kontrol Standartlarına uyum eylem planında yer alan ve yetkisi dâhilinde olan eylemlerin planda öngörülen süre içinde uygulanmasını sağlar ve sonuçlarını izler.</a:t>
            </a:r>
          </a:p>
          <a:p>
            <a:pPr marL="0" indent="0" algn="just">
              <a:buNone/>
            </a:pPr>
            <a:r>
              <a:rPr lang="tr-TR" sz="2400" dirty="0"/>
              <a:t>(3) İdarenin bütününü ilgilendiren veya birimin görev alanına girmekle birlikte üst yöneticinin onayını gerektiren eylemler, İdare Kamu İç Kontrol Standartlarına uyum eylem planına dâhil edilmek üzere Rektörlük Makamına bildirilir.</a:t>
            </a:r>
          </a:p>
          <a:p>
            <a:endParaRPr lang="tr-TR" dirty="0"/>
          </a:p>
        </p:txBody>
      </p:sp>
    </p:spTree>
    <p:extLst>
      <p:ext uri="{BB962C8B-B14F-4D97-AF65-F5344CB8AC3E}">
        <p14:creationId xmlns:p14="http://schemas.microsoft.com/office/powerpoint/2010/main" val="3910122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0605" y="614227"/>
            <a:ext cx="11051927" cy="1885133"/>
          </a:xfrm>
        </p:spPr>
        <p:txBody>
          <a:bodyPr>
            <a:normAutofit/>
          </a:bodyPr>
          <a:lstStyle/>
          <a:p>
            <a:pPr marL="0" indent="0" algn="just">
              <a:buNone/>
            </a:pPr>
            <a:r>
              <a:rPr lang="tr-TR" sz="2400" dirty="0"/>
              <a:t>MADDE 6 – (1) Birim faaliyetlerine ilişkin mevcut durumun Kamu İç Kontrol Standartlarına uyumunun değerlendirilmesi ve uyumu sağlayacak veya güçlendirecek tedbirleri içeren birim Kamu İç Kontrol Standartlarına uyum eylem planı hazırlıklarını koordine eder.</a:t>
            </a:r>
          </a:p>
          <a:p>
            <a:endParaRPr lang="tr-TR" sz="2400" dirty="0"/>
          </a:p>
        </p:txBody>
      </p:sp>
      <p:sp>
        <p:nvSpPr>
          <p:cNvPr id="4" name="İçerik Yer Tutucusu 2"/>
          <p:cNvSpPr txBox="1">
            <a:spLocks/>
          </p:cNvSpPr>
          <p:nvPr/>
        </p:nvSpPr>
        <p:spPr>
          <a:xfrm>
            <a:off x="620605" y="110793"/>
            <a:ext cx="7943589" cy="6122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b="1" dirty="0"/>
              <a:t>Koordinatörün sorumluluğu</a:t>
            </a:r>
          </a:p>
        </p:txBody>
      </p:sp>
      <p:sp>
        <p:nvSpPr>
          <p:cNvPr id="2" name="İçerik Yer Tutucusu 2">
            <a:extLst>
              <a:ext uri="{FF2B5EF4-FFF2-40B4-BE49-F238E27FC236}">
                <a16:creationId xmlns:a16="http://schemas.microsoft.com/office/drawing/2014/main" id="{585ED0F9-DAB8-3237-280F-9F6FD549D88C}"/>
              </a:ext>
            </a:extLst>
          </p:cNvPr>
          <p:cNvSpPr txBox="1">
            <a:spLocks/>
          </p:cNvSpPr>
          <p:nvPr/>
        </p:nvSpPr>
        <p:spPr>
          <a:xfrm>
            <a:off x="620605" y="3111582"/>
            <a:ext cx="10950790" cy="323663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tr-TR" sz="2400" dirty="0"/>
              <a:t>MADDE 7 – (1) Alt birim yöneticisi, alt birimindeki personelin katılımlarıyla alt birim faaliyetlerine ilişkin mevcut durumun Kamu İç Kontrol Standartlarına uyumunu değerlendirir.</a:t>
            </a:r>
          </a:p>
          <a:p>
            <a:pPr marL="0" indent="0" algn="just">
              <a:buFont typeface="Arial" panose="020B0604020202020204" pitchFamily="34" charset="0"/>
              <a:buNone/>
            </a:pPr>
            <a:r>
              <a:rPr lang="tr-TR" sz="2400" dirty="0"/>
              <a:t>(2) Alt birimin Kamu İç Kontrol Standartlarına uyumunu sağlayacak veya güçlendirecek tedbirleri Birim Kamu İç Kontrol Standartlarına uyum eylem planına dahil edilmek üzere koordinatöre bildirir.</a:t>
            </a:r>
          </a:p>
          <a:p>
            <a:pPr marL="0" indent="0" algn="just">
              <a:buFont typeface="Arial" panose="020B0604020202020204" pitchFamily="34" charset="0"/>
              <a:buNone/>
            </a:pPr>
            <a:r>
              <a:rPr lang="tr-TR" sz="2400" dirty="0"/>
              <a:t>(3) Alt birim yöneticisi birim Kamu İç Kontrol Standartlarına uyum eylem planında yer alan ve yetkisi dâhilinde olan eylemlerin planda öngörülen süre içinde uygulanmasını sağlar ve sonuçlarını izler.</a:t>
            </a:r>
          </a:p>
          <a:p>
            <a:endParaRPr lang="tr-TR" dirty="0"/>
          </a:p>
          <a:p>
            <a:endParaRPr lang="tr-TR" dirty="0"/>
          </a:p>
        </p:txBody>
      </p:sp>
      <p:sp>
        <p:nvSpPr>
          <p:cNvPr id="5" name="İçerik Yer Tutucusu 2">
            <a:extLst>
              <a:ext uri="{FF2B5EF4-FFF2-40B4-BE49-F238E27FC236}">
                <a16:creationId xmlns:a16="http://schemas.microsoft.com/office/drawing/2014/main" id="{B4A40C5B-9897-D487-F6CF-F5F51A9BFBA6}"/>
              </a:ext>
            </a:extLst>
          </p:cNvPr>
          <p:cNvSpPr txBox="1">
            <a:spLocks/>
          </p:cNvSpPr>
          <p:nvPr/>
        </p:nvSpPr>
        <p:spPr>
          <a:xfrm>
            <a:off x="620605" y="2523744"/>
            <a:ext cx="10515600" cy="6122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b="1" dirty="0"/>
              <a:t>Alt birim yöneticisinin sorumluluğu</a:t>
            </a:r>
          </a:p>
        </p:txBody>
      </p:sp>
    </p:spTree>
    <p:extLst>
      <p:ext uri="{BB962C8B-B14F-4D97-AF65-F5344CB8AC3E}">
        <p14:creationId xmlns:p14="http://schemas.microsoft.com/office/powerpoint/2010/main" val="2974184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A90045-9C59-3879-2D1F-8678686E74F1}"/>
              </a:ext>
            </a:extLst>
          </p:cNvPr>
          <p:cNvSpPr>
            <a:spLocks noGrp="1"/>
          </p:cNvSpPr>
          <p:nvPr>
            <p:ph type="title"/>
          </p:nvPr>
        </p:nvSpPr>
        <p:spPr>
          <a:xfrm>
            <a:off x="838200" y="791845"/>
            <a:ext cx="10515600" cy="659003"/>
          </a:xfrm>
        </p:spPr>
        <p:txBody>
          <a:bodyPr>
            <a:normAutofit fontScale="90000"/>
          </a:bodyPr>
          <a:lstStyle/>
          <a:p>
            <a:r>
              <a:rPr lang="tr-TR" sz="3100" b="1" dirty="0">
                <a:effectLst/>
                <a:latin typeface="Calibri (Gövde)"/>
                <a:ea typeface="Times New Roman" panose="02020603050405020304" pitchFamily="18" charset="0"/>
                <a:cs typeface="Times New Roman" panose="02020603050405020304" pitchFamily="18" charset="0"/>
              </a:rPr>
              <a:t>Diğer yöneticiler ve personelin görev ve sorumlulukları</a:t>
            </a:r>
            <a:br>
              <a:rPr lang="tr-TR" sz="44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D34DBD57-B83E-A798-8354-69971E12197A}"/>
              </a:ext>
            </a:extLst>
          </p:cNvPr>
          <p:cNvSpPr>
            <a:spLocks noGrp="1"/>
          </p:cNvSpPr>
          <p:nvPr>
            <p:ph idx="1"/>
          </p:nvPr>
        </p:nvSpPr>
        <p:spPr>
          <a:xfrm>
            <a:off x="838200" y="1450848"/>
            <a:ext cx="10515600" cy="1002919"/>
          </a:xfrm>
        </p:spPr>
        <p:txBody>
          <a:bodyPr>
            <a:noAutofit/>
          </a:bodyPr>
          <a:lstStyle/>
          <a:p>
            <a:pPr marL="0" indent="0" algn="just">
              <a:buNone/>
            </a:pPr>
            <a:r>
              <a:rPr lang="tr-TR" sz="2400" dirty="0">
                <a:effectLst/>
                <a:latin typeface="Calibri (Gövde)"/>
                <a:ea typeface="Times New Roman" panose="02020603050405020304" pitchFamily="18" charset="0"/>
              </a:rPr>
              <a:t>MADDE 8 – (1) Birimin hiyerarşik kademelerinde yer alan diğer yöneticiler ve personel, görev ve yetki alanları çerçevesinde, Birim Kamu İç Kontrol Standartlarına uyum eylem planının gereklerinin yerine getirilmesinden ve uygulanmasından sorumludur.</a:t>
            </a:r>
            <a:endParaRPr lang="tr-TR" sz="2400" b="1" dirty="0">
              <a:effectLst/>
              <a:latin typeface="Calibri (Gövde)"/>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3141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DDDA678C-0DBD-5776-3477-C741F6552B5B}"/>
              </a:ext>
            </a:extLst>
          </p:cNvPr>
          <p:cNvSpPr txBox="1"/>
          <p:nvPr/>
        </p:nvSpPr>
        <p:spPr>
          <a:xfrm>
            <a:off x="1525419" y="956345"/>
            <a:ext cx="9472547" cy="1077218"/>
          </a:xfrm>
          <a:prstGeom prst="rect">
            <a:avLst/>
          </a:prstGeom>
          <a:noFill/>
        </p:spPr>
        <p:txBody>
          <a:bodyPr wrap="square">
            <a:spAutoFit/>
          </a:bodyPr>
          <a:lstStyle/>
          <a:p>
            <a:pPr algn="ctr"/>
            <a:r>
              <a:rPr lang="tr-TR" sz="3200" b="1" dirty="0"/>
              <a:t>Birim Kamu İç Kontrol Standartlarına uyum eylem planının içeriği</a:t>
            </a:r>
          </a:p>
        </p:txBody>
      </p:sp>
      <p:pic>
        <p:nvPicPr>
          <p:cNvPr id="2" name="Resim 1">
            <a:extLst>
              <a:ext uri="{FF2B5EF4-FFF2-40B4-BE49-F238E27FC236}">
                <a16:creationId xmlns:a16="http://schemas.microsoft.com/office/drawing/2014/main" id="{731A3F93-BCEE-80E3-E1F1-FD578597EFA2}"/>
              </a:ext>
            </a:extLst>
          </p:cNvPr>
          <p:cNvPicPr>
            <a:picLocks noChangeAspect="1"/>
          </p:cNvPicPr>
          <p:nvPr/>
        </p:nvPicPr>
        <p:blipFill>
          <a:blip r:embed="rId2"/>
          <a:stretch>
            <a:fillRect/>
          </a:stretch>
        </p:blipFill>
        <p:spPr>
          <a:xfrm>
            <a:off x="345360" y="2315361"/>
            <a:ext cx="11374060" cy="4388495"/>
          </a:xfrm>
          <a:prstGeom prst="rect">
            <a:avLst/>
          </a:prstGeom>
          <a:ln>
            <a:solidFill>
              <a:schemeClr val="tx1"/>
            </a:solidFill>
          </a:ln>
        </p:spPr>
      </p:pic>
    </p:spTree>
    <p:extLst>
      <p:ext uri="{BB962C8B-B14F-4D97-AF65-F5344CB8AC3E}">
        <p14:creationId xmlns:p14="http://schemas.microsoft.com/office/powerpoint/2010/main" val="635310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7BA799-12E9-550D-047E-0A91FE06A0E9}"/>
              </a:ext>
            </a:extLst>
          </p:cNvPr>
          <p:cNvSpPr>
            <a:spLocks noGrp="1"/>
          </p:cNvSpPr>
          <p:nvPr>
            <p:ph idx="1"/>
          </p:nvPr>
        </p:nvSpPr>
        <p:spPr>
          <a:xfrm>
            <a:off x="303982" y="557398"/>
            <a:ext cx="11766098" cy="6050666"/>
          </a:xfrm>
        </p:spPr>
        <p:txBody>
          <a:bodyPr>
            <a:noAutofit/>
          </a:bodyPr>
          <a:lstStyle/>
          <a:p>
            <a:pPr marL="0" indent="0" algn="just">
              <a:lnSpc>
                <a:spcPct val="107000"/>
              </a:lnSpc>
              <a:spcAft>
                <a:spcPts val="800"/>
              </a:spcAft>
              <a:buNone/>
            </a:pPr>
            <a:r>
              <a:rPr lang="tr-TR" sz="2000" b="1" dirty="0">
                <a:effectLst/>
                <a:ea typeface="Calibri" panose="020F0502020204030204" pitchFamily="34" charset="0"/>
                <a:cs typeface="Times New Roman" panose="02020603050405020304" pitchFamily="18" charset="0"/>
              </a:rPr>
              <a:t>Birim Kamu İç Kontrol Standartlarına uyum eylem planının içeriği</a:t>
            </a:r>
          </a:p>
          <a:p>
            <a:pPr marL="0" indent="0" algn="just">
              <a:lnSpc>
                <a:spcPct val="107000"/>
              </a:lnSpc>
              <a:spcAft>
                <a:spcPts val="800"/>
              </a:spcAft>
              <a:buNone/>
            </a:pPr>
            <a:r>
              <a:rPr lang="tr-TR" sz="2000" dirty="0">
                <a:effectLst/>
                <a:ea typeface="Calibri" panose="020F0502020204030204" pitchFamily="34" charset="0"/>
                <a:cs typeface="Times New Roman" panose="02020603050405020304" pitchFamily="18" charset="0"/>
              </a:rPr>
              <a:t>MADDE 9 – (1)  Birim Kamu İç Kontrol Standartlarına uyum eylem planı </a:t>
            </a:r>
            <a:r>
              <a:rPr lang="tr-TR" sz="2000" dirty="0" err="1">
                <a:effectLst/>
                <a:ea typeface="Calibri" panose="020F0502020204030204" pitchFamily="34" charset="0"/>
                <a:cs typeface="Times New Roman" panose="02020603050405020304" pitchFamily="18" charset="0"/>
              </a:rPr>
              <a:t>Ek’teki</a:t>
            </a:r>
            <a:r>
              <a:rPr lang="tr-TR" sz="2000" dirty="0">
                <a:effectLst/>
                <a:ea typeface="Calibri" panose="020F0502020204030204" pitchFamily="34" charset="0"/>
                <a:cs typeface="Times New Roman" panose="02020603050405020304" pitchFamily="18" charset="0"/>
              </a:rPr>
              <a:t> 1 </a:t>
            </a:r>
            <a:r>
              <a:rPr lang="tr-TR" sz="2000" dirty="0" err="1">
                <a:effectLst/>
                <a:ea typeface="Calibri" panose="020F0502020204030204" pitchFamily="34" charset="0"/>
                <a:cs typeface="Times New Roman" panose="02020603050405020304" pitchFamily="18" charset="0"/>
              </a:rPr>
              <a:t>nolu</a:t>
            </a:r>
            <a:r>
              <a:rPr lang="tr-TR" sz="2000" dirty="0">
                <a:effectLst/>
                <a:ea typeface="Calibri" panose="020F0502020204030204" pitchFamily="34" charset="0"/>
                <a:cs typeface="Times New Roman" panose="02020603050405020304" pitchFamily="18" charset="0"/>
              </a:rPr>
              <a:t> tablo kullanılarak hazırlanır. Eylem Planın kapsadığı dönem belirtilerek aşağıdaki bilgilere yer verilir.</a:t>
            </a:r>
          </a:p>
          <a:p>
            <a:pPr marL="0" indent="0" algn="just">
              <a:lnSpc>
                <a:spcPct val="107000"/>
              </a:lnSpc>
              <a:spcAft>
                <a:spcPts val="800"/>
              </a:spcAft>
              <a:buNone/>
            </a:pPr>
            <a:r>
              <a:rPr lang="tr-TR" sz="2000" dirty="0">
                <a:effectLst/>
                <a:ea typeface="Calibri" panose="020F0502020204030204" pitchFamily="34" charset="0"/>
                <a:cs typeface="Times New Roman" panose="02020603050405020304" pitchFamily="18" charset="0"/>
              </a:rPr>
              <a:t>a) Kamu İç Kontrol Standardı Bileşeni: İç kontrolün; kontrol ortamı, risk değerlendirmesi, kontrol faaliyetleri, bilgi ve iletişim ile izleme bileşenlerini ifade eder.</a:t>
            </a:r>
          </a:p>
          <a:p>
            <a:pPr marL="0" indent="0" algn="just">
              <a:lnSpc>
                <a:spcPct val="107000"/>
              </a:lnSpc>
              <a:spcAft>
                <a:spcPts val="800"/>
              </a:spcAft>
              <a:buNone/>
            </a:pPr>
            <a:r>
              <a:rPr lang="tr-TR" sz="2000" dirty="0">
                <a:effectLst/>
                <a:ea typeface="Calibri" panose="020F0502020204030204" pitchFamily="34" charset="0"/>
                <a:cs typeface="Times New Roman" panose="02020603050405020304" pitchFamily="18" charset="0"/>
              </a:rPr>
              <a:t>b) Kamu İç Kontrol Standardı Kod Numarası: Kamu iç kontrol standardı kod numarasını ifade eder.</a:t>
            </a:r>
          </a:p>
          <a:p>
            <a:pPr marL="0" indent="0" algn="just">
              <a:lnSpc>
                <a:spcPct val="107000"/>
              </a:lnSpc>
              <a:spcAft>
                <a:spcPts val="800"/>
              </a:spcAft>
              <a:buNone/>
            </a:pPr>
            <a:r>
              <a:rPr lang="tr-TR" sz="2000" dirty="0">
                <a:effectLst/>
                <a:ea typeface="Calibri" panose="020F0502020204030204" pitchFamily="34" charset="0"/>
                <a:cs typeface="Times New Roman" panose="02020603050405020304" pitchFamily="18" charset="0"/>
              </a:rPr>
              <a:t>c) Kamu İç Kontrol Standardı: Her bir bileşen için Tebliğde sayılan standartları ifade eder.</a:t>
            </a:r>
          </a:p>
          <a:p>
            <a:pPr marL="0" indent="0" algn="just">
              <a:lnSpc>
                <a:spcPct val="107000"/>
              </a:lnSpc>
              <a:spcAft>
                <a:spcPts val="800"/>
              </a:spcAft>
              <a:buNone/>
            </a:pPr>
            <a:r>
              <a:rPr lang="tr-TR" sz="2000" dirty="0">
                <a:effectLst/>
                <a:ea typeface="Calibri" panose="020F0502020204030204" pitchFamily="34" charset="0"/>
                <a:cs typeface="Times New Roman" panose="02020603050405020304" pitchFamily="18" charset="0"/>
              </a:rPr>
              <a:t>ç) Kamu İç Kontrol Standardının genel şartı: Her bir bileşenin standartları için gerekli genel şartları ifade eder.</a:t>
            </a:r>
          </a:p>
          <a:p>
            <a:pPr marL="0" indent="0" algn="just">
              <a:lnSpc>
                <a:spcPct val="107000"/>
              </a:lnSpc>
              <a:spcAft>
                <a:spcPts val="800"/>
              </a:spcAft>
              <a:buNone/>
            </a:pPr>
            <a:r>
              <a:rPr lang="tr-TR" sz="2000" dirty="0">
                <a:effectLst/>
                <a:ea typeface="Calibri" panose="020F0502020204030204" pitchFamily="34" charset="0"/>
                <a:cs typeface="Times New Roman" panose="02020603050405020304" pitchFamily="18" charset="0"/>
              </a:rPr>
              <a:t>d) Mevcut Durum:</a:t>
            </a:r>
            <a:r>
              <a:rPr lang="tr-TR" sz="2000" b="1" dirty="0">
                <a:effectLst/>
                <a:ea typeface="Calibri" panose="020F0502020204030204" pitchFamily="34" charset="0"/>
                <a:cs typeface="Times New Roman" panose="02020603050405020304" pitchFamily="18" charset="0"/>
              </a:rPr>
              <a:t> </a:t>
            </a:r>
            <a:r>
              <a:rPr lang="tr-TR" sz="2000" dirty="0">
                <a:effectLst/>
                <a:ea typeface="Calibri" panose="020F0502020204030204" pitchFamily="34" charset="0"/>
                <a:cs typeface="Times New Roman" panose="02020603050405020304" pitchFamily="18" charset="0"/>
              </a:rPr>
              <a:t>Kamu İç Kontrol Standartlarından veya bu standartlara ilişkin genel şartlardan bir kısmını karşılayan ve iç kontrol sisteminin öngördüğü makul güvenceyi sağlayan mevcut düzenleme veya uygulamaların bulunması halinde, bunlar Eylem Planının “mevcut durum” bölümünde belirtilir.</a:t>
            </a:r>
          </a:p>
          <a:p>
            <a:pPr marL="0" indent="0" algn="just">
              <a:lnSpc>
                <a:spcPct val="107000"/>
              </a:lnSpc>
              <a:spcAft>
                <a:spcPts val="800"/>
              </a:spcAft>
              <a:buNone/>
            </a:pPr>
            <a:r>
              <a:rPr lang="tr-TR" sz="2000" dirty="0">
                <a:effectLst/>
                <a:ea typeface="Calibri" panose="020F0502020204030204" pitchFamily="34" charset="0"/>
                <a:cs typeface="Times New Roman" panose="02020603050405020304" pitchFamily="18" charset="0"/>
              </a:rPr>
              <a:t>e) Eylem Kod Numarası: Öngörülen eylem için birimce verilen Eylem Kod Numarasını ifade eder.</a:t>
            </a:r>
            <a:endParaRPr lang="tr-TR" sz="2000" dirty="0"/>
          </a:p>
        </p:txBody>
      </p:sp>
    </p:spTree>
    <p:extLst>
      <p:ext uri="{BB962C8B-B14F-4D97-AF65-F5344CB8AC3E}">
        <p14:creationId xmlns:p14="http://schemas.microsoft.com/office/powerpoint/2010/main" val="2579162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7BA799-12E9-550D-047E-0A91FE06A0E9}"/>
              </a:ext>
            </a:extLst>
          </p:cNvPr>
          <p:cNvSpPr>
            <a:spLocks noGrp="1"/>
          </p:cNvSpPr>
          <p:nvPr>
            <p:ph idx="1"/>
          </p:nvPr>
        </p:nvSpPr>
        <p:spPr>
          <a:xfrm>
            <a:off x="497232" y="610018"/>
            <a:ext cx="11197535" cy="5637963"/>
          </a:xfrm>
        </p:spPr>
        <p:txBody>
          <a:bodyPr>
            <a:normAutofit lnSpcReduction="10000"/>
          </a:bodyPr>
          <a:lstStyle/>
          <a:p>
            <a:pPr marL="0" indent="0" algn="just">
              <a:lnSpc>
                <a:spcPct val="107000"/>
              </a:lnSpc>
              <a:spcAft>
                <a:spcPts val="800"/>
              </a:spcAft>
              <a:buNone/>
            </a:pPr>
            <a:r>
              <a:rPr lang="tr-TR" sz="2400" dirty="0">
                <a:effectLst/>
                <a:ea typeface="Calibri" panose="020F0502020204030204" pitchFamily="34" charset="0"/>
                <a:cs typeface="Times New Roman" panose="02020603050405020304" pitchFamily="18" charset="0"/>
              </a:rPr>
              <a:t>f) Öngörülen eylem veya eylemler: Kamu İç Kontrol Standartları ve bu standartlara ilişkin genel şartlara uyumu sağlamak üzere belirlenen eylemler yazılır.</a:t>
            </a:r>
          </a:p>
          <a:p>
            <a:pPr marL="0" indent="0" algn="just">
              <a:lnSpc>
                <a:spcPct val="107000"/>
              </a:lnSpc>
              <a:spcAft>
                <a:spcPts val="800"/>
              </a:spcAft>
              <a:buNone/>
            </a:pPr>
            <a:r>
              <a:rPr lang="tr-TR" sz="2400" dirty="0">
                <a:effectLst/>
                <a:ea typeface="Calibri" panose="020F0502020204030204" pitchFamily="34" charset="0"/>
                <a:cs typeface="Times New Roman" panose="02020603050405020304" pitchFamily="18" charset="0"/>
              </a:rPr>
              <a:t>g) Sorumlu alt birim birim/çalışma grubu: Eylemi gerçekleştirmeden sorumlu olan alt birim, çalışma grubu vb. yazılır.</a:t>
            </a:r>
          </a:p>
          <a:p>
            <a:pPr marL="0" indent="0" algn="just">
              <a:lnSpc>
                <a:spcPct val="107000"/>
              </a:lnSpc>
              <a:spcAft>
                <a:spcPts val="800"/>
              </a:spcAft>
              <a:buNone/>
            </a:pPr>
            <a:r>
              <a:rPr lang="tr-TR" sz="2400" dirty="0">
                <a:effectLst/>
                <a:ea typeface="Calibri" panose="020F0502020204030204" pitchFamily="34" charset="0"/>
                <a:cs typeface="Times New Roman" panose="02020603050405020304" pitchFamily="18" charset="0"/>
              </a:rPr>
              <a:t>ğ) Çıktı/sonuç: Eylemin gerçekleştirilmesinden elde edilecek çıktı veya sonuçlar yazılır. (Şema, rapor, çizelge, eğitim programı, eğitim materyali, eğitim faaliyeti, rehber, bülten, broşür, el kitabı, yazılım, kontrol listeleri ve benzeri…)</a:t>
            </a:r>
          </a:p>
          <a:p>
            <a:pPr marL="0" indent="0" algn="just">
              <a:lnSpc>
                <a:spcPct val="107000"/>
              </a:lnSpc>
              <a:spcAft>
                <a:spcPts val="800"/>
              </a:spcAft>
              <a:buNone/>
            </a:pPr>
            <a:r>
              <a:rPr lang="tr-TR" sz="2400" dirty="0">
                <a:effectLst/>
                <a:ea typeface="Calibri" panose="020F0502020204030204" pitchFamily="34" charset="0"/>
                <a:cs typeface="Times New Roman" panose="02020603050405020304" pitchFamily="18" charset="0"/>
              </a:rPr>
              <a:t>h)Tamamlanma Tarihi: Öngörülen eylemin tamamlanması için belirlenen tarih yazılır.</a:t>
            </a:r>
          </a:p>
          <a:p>
            <a:pPr marL="0" indent="0" algn="just">
              <a:lnSpc>
                <a:spcPct val="107000"/>
              </a:lnSpc>
              <a:spcAft>
                <a:spcPts val="800"/>
              </a:spcAft>
              <a:buNone/>
            </a:pPr>
            <a:r>
              <a:rPr lang="tr-TR" sz="2400" dirty="0">
                <a:effectLst/>
                <a:ea typeface="Calibri" panose="020F0502020204030204" pitchFamily="34" charset="0"/>
                <a:cs typeface="Times New Roman" panose="02020603050405020304" pitchFamily="18" charset="0"/>
              </a:rPr>
              <a:t>ı) Açıklama: Kamu İç Kontrol Standartlarından veya bu standartlara ilişkin genel şartlardan bir kısmını karşılayan ve iç kontrol sisteminin öngördüğü makul güvenceyi sağlayan ve bu nedenle yeni bir düzenleme veya uygulamaya gerek bulunmadığı hususuna “açıklama” bölümünde yer verilir.</a:t>
            </a:r>
          </a:p>
          <a:p>
            <a:endParaRPr lang="tr-TR" dirty="0"/>
          </a:p>
        </p:txBody>
      </p:sp>
    </p:spTree>
    <p:extLst>
      <p:ext uri="{BB962C8B-B14F-4D97-AF65-F5344CB8AC3E}">
        <p14:creationId xmlns:p14="http://schemas.microsoft.com/office/powerpoint/2010/main" val="4169692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63852" y="2407641"/>
            <a:ext cx="8464296" cy="3663976"/>
          </a:xfrm>
        </p:spPr>
        <p:txBody>
          <a:bodyPr>
            <a:normAutofit/>
          </a:bodyPr>
          <a:lstStyle/>
          <a:p>
            <a:pPr marL="0" indent="0" algn="ctr">
              <a:buNone/>
            </a:pPr>
            <a:r>
              <a:rPr lang="tr-TR" b="1" dirty="0"/>
              <a:t>Birim Kamu İç Kontrol Standartlarına uyum eylem planı hazırlama süreci</a:t>
            </a:r>
            <a:endParaRPr lang="tr-TR" dirty="0"/>
          </a:p>
        </p:txBody>
      </p:sp>
    </p:spTree>
    <p:extLst>
      <p:ext uri="{BB962C8B-B14F-4D97-AF65-F5344CB8AC3E}">
        <p14:creationId xmlns:p14="http://schemas.microsoft.com/office/powerpoint/2010/main" val="4034950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2534" y="341078"/>
            <a:ext cx="11570282" cy="5998762"/>
          </a:xfrm>
        </p:spPr>
        <p:txBody>
          <a:bodyPr>
            <a:normAutofit lnSpcReduction="10000"/>
          </a:bodyPr>
          <a:lstStyle/>
          <a:p>
            <a:pPr marL="0" indent="0" algn="just">
              <a:lnSpc>
                <a:spcPct val="107000"/>
              </a:lnSpc>
              <a:spcAft>
                <a:spcPts val="800"/>
              </a:spcAft>
              <a:buNone/>
            </a:pPr>
            <a:r>
              <a:rPr lang="tr-TR" sz="2400" b="1" dirty="0">
                <a:effectLst/>
                <a:ea typeface="Calibri" panose="020F0502020204030204" pitchFamily="34" charset="0"/>
                <a:cs typeface="Times New Roman" panose="02020603050405020304" pitchFamily="18" charset="0"/>
              </a:rPr>
              <a:t>Birim Kamu İç Kontrol Standartlarına uyum eylem planı hazırlama süreci</a:t>
            </a:r>
            <a:endParaRPr lang="tr-TR" sz="24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sz="2400" dirty="0">
                <a:effectLst/>
                <a:ea typeface="Calibri" panose="020F0502020204030204" pitchFamily="34" charset="0"/>
                <a:cs typeface="Times New Roman" panose="02020603050405020304" pitchFamily="18" charset="0"/>
              </a:rPr>
              <a:t>MADDE 10 – (1) Birim Kamu İç Kontrol Standartlarına uyum eylem planı; Koordinatörün koordinatörlüğünde, harcama birimindeki alt birim yöneticileri ve personelin katılımlarıyla aşağıda belirtildiği gibi hazırlanır.</a:t>
            </a:r>
          </a:p>
          <a:p>
            <a:pPr marL="342900" lvl="0" indent="-342900" algn="just">
              <a:lnSpc>
                <a:spcPct val="107000"/>
              </a:lnSpc>
              <a:buFont typeface="+mj-lt"/>
              <a:buAutoNum type="alphaLcParenR"/>
              <a:tabLst>
                <a:tab pos="180340" algn="l"/>
              </a:tabLst>
            </a:pPr>
            <a:r>
              <a:rPr lang="tr-TR" sz="2400" dirty="0">
                <a:effectLst/>
                <a:ea typeface="Calibri" panose="020F0502020204030204" pitchFamily="34" charset="0"/>
                <a:cs typeface="Times New Roman" panose="02020603050405020304" pitchFamily="18" charset="0"/>
              </a:rPr>
              <a:t>Birim görev ve sorumluluk alanında olan faaliyetlerin mevcut düzenleme ve uygulamaların Kamu İç Kontrol Standartları ve bu standartlara ilişkin genel şartları ile uyumlu olup olmadığı değerlendirilir.</a:t>
            </a:r>
          </a:p>
          <a:p>
            <a:pPr marL="342900" lvl="0" indent="-342900" algn="just">
              <a:lnSpc>
                <a:spcPct val="107000"/>
              </a:lnSpc>
              <a:buFont typeface="+mj-lt"/>
              <a:buAutoNum type="alphaLcParenR"/>
              <a:tabLst>
                <a:tab pos="180340" algn="l"/>
              </a:tabLst>
            </a:pPr>
            <a:r>
              <a:rPr lang="tr-TR" sz="2400" dirty="0">
                <a:effectLst/>
                <a:ea typeface="Calibri" panose="020F0502020204030204" pitchFamily="34" charset="0"/>
                <a:cs typeface="Times New Roman" panose="02020603050405020304" pitchFamily="18" charset="0"/>
              </a:rPr>
              <a:t>Mevcut düzenleme ve uygulamalar Kamu İç Kontrol Standartları ve bu standartlara ilişkin genel şartlara uyumlu ise bunların neler olduğu eylem planı tablosunun mevcut durum kısmında belirtilir. Yeni bir düzenleme veya uygulamaya gerek bulunmuyorsa bu durum “açıklama” bölümünde yer verilir.</a:t>
            </a:r>
          </a:p>
          <a:p>
            <a:pPr marL="342900" lvl="0" indent="-342900" algn="just">
              <a:lnSpc>
                <a:spcPct val="107000"/>
              </a:lnSpc>
              <a:spcAft>
                <a:spcPts val="800"/>
              </a:spcAft>
              <a:buFont typeface="+mj-lt"/>
              <a:buAutoNum type="alphaLcParenR"/>
              <a:tabLst>
                <a:tab pos="180340" algn="l"/>
              </a:tabLst>
            </a:pPr>
            <a:r>
              <a:rPr lang="tr-TR" sz="2400" dirty="0">
                <a:effectLst/>
                <a:ea typeface="Calibri" panose="020F0502020204030204" pitchFamily="34" charset="0"/>
                <a:cs typeface="Times New Roman" panose="02020603050405020304" pitchFamily="18" charset="0"/>
              </a:rPr>
              <a:t>Mevcut düzenleme ve uygulamalar Kamu İç Kontrol Standartları ve bu standartlara ilişkin genel şartlara uyumlu değil ise uyumu sağlayacak veya mevcut durumu güçlendirecek düzenleme, uygulama, yöntem, süreç ve işlemler gibi tedbirleri içeren eylemler belirlenir.</a:t>
            </a:r>
          </a:p>
          <a:p>
            <a:endParaRPr lang="tr-TR" dirty="0"/>
          </a:p>
        </p:txBody>
      </p:sp>
    </p:spTree>
    <p:extLst>
      <p:ext uri="{BB962C8B-B14F-4D97-AF65-F5344CB8AC3E}">
        <p14:creationId xmlns:p14="http://schemas.microsoft.com/office/powerpoint/2010/main" val="2671846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810" y="156781"/>
            <a:ext cx="10515600" cy="653447"/>
          </a:xfrm>
        </p:spPr>
        <p:txBody>
          <a:bodyPr>
            <a:normAutofit/>
          </a:bodyPr>
          <a:lstStyle/>
          <a:p>
            <a:r>
              <a:rPr lang="tr-TR" sz="2800" b="1" dirty="0">
                <a:latin typeface="+mn-lt"/>
              </a:rPr>
              <a:t>Sunum İçeriği</a:t>
            </a:r>
          </a:p>
        </p:txBody>
      </p:sp>
      <p:sp>
        <p:nvSpPr>
          <p:cNvPr id="3" name="İçerik Yer Tutucusu 2"/>
          <p:cNvSpPr>
            <a:spLocks noGrp="1"/>
          </p:cNvSpPr>
          <p:nvPr>
            <p:ph idx="1"/>
          </p:nvPr>
        </p:nvSpPr>
        <p:spPr>
          <a:xfrm>
            <a:off x="467810" y="957523"/>
            <a:ext cx="11211046" cy="5593747"/>
          </a:xfrm>
        </p:spPr>
        <p:txBody>
          <a:bodyPr>
            <a:normAutofit/>
          </a:bodyPr>
          <a:lstStyle/>
          <a:p>
            <a:pPr lvl="0">
              <a:buFont typeface="Wingdings" panose="05000000000000000000" pitchFamily="2" charset="2"/>
              <a:buChar char="§"/>
            </a:pPr>
            <a:r>
              <a:rPr lang="tr-TR" dirty="0"/>
              <a:t>Kamu İç Kontrol Yönetmeliği ve Kamu İç Kontrol Standartları</a:t>
            </a:r>
          </a:p>
          <a:p>
            <a:pPr lvl="0">
              <a:buFont typeface="Wingdings" panose="05000000000000000000" pitchFamily="2" charset="2"/>
              <a:buChar char="§"/>
            </a:pPr>
            <a:r>
              <a:rPr lang="tr-TR" dirty="0"/>
              <a:t>Birim Kamu İç Kontrol Standartlarına Uyum Eylem Planının Hazırlanması, Uygulanması ve İzlenmesine İlişkin Usul ve Esaslar</a:t>
            </a:r>
          </a:p>
          <a:p>
            <a:pPr marL="989012" indent="-457200"/>
            <a:r>
              <a:rPr lang="tr-TR" dirty="0"/>
              <a:t>Amaç ve Kapsam, Dayanak</a:t>
            </a:r>
          </a:p>
          <a:p>
            <a:pPr marL="989012" indent="-457200"/>
            <a:r>
              <a:rPr lang="tr-TR" dirty="0"/>
              <a:t>Birim Eylem Planına İlişkin Sorumluluklar</a:t>
            </a:r>
          </a:p>
          <a:p>
            <a:pPr marL="989012" indent="-457200"/>
            <a:r>
              <a:rPr lang="tr-TR" dirty="0"/>
              <a:t>Birim Kamu İç Kontrol Standartlarına uyum eylem planının içeriği</a:t>
            </a:r>
          </a:p>
          <a:p>
            <a:pPr marL="989012" indent="-457200"/>
            <a:r>
              <a:rPr lang="tr-TR" dirty="0"/>
              <a:t>Birim Kamu İç Kontrol Standartlarına uyum eylem planı hazırlama süreci</a:t>
            </a:r>
          </a:p>
          <a:p>
            <a:pPr marL="989012" indent="-457200"/>
            <a:r>
              <a:rPr lang="tr-TR" dirty="0"/>
              <a:t>Birim Eylem Planının Uygulanması</a:t>
            </a:r>
          </a:p>
          <a:p>
            <a:pPr marL="989012" indent="-457200"/>
            <a:r>
              <a:rPr lang="tr-TR" dirty="0"/>
              <a:t>Birim Eylem Planının İzlenmesi</a:t>
            </a:r>
          </a:p>
          <a:p>
            <a:pPr marL="989012" indent="-457200"/>
            <a:r>
              <a:rPr lang="tr-TR" dirty="0"/>
              <a:t>Çeşitli Hükümler</a:t>
            </a:r>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882845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54F36E60-A919-87E2-4ABC-6422E22AE3A7}"/>
              </a:ext>
            </a:extLst>
          </p:cNvPr>
          <p:cNvSpPr txBox="1"/>
          <p:nvPr/>
        </p:nvSpPr>
        <p:spPr>
          <a:xfrm>
            <a:off x="648182" y="429467"/>
            <a:ext cx="10982539" cy="6103081"/>
          </a:xfrm>
          <a:prstGeom prst="rect">
            <a:avLst/>
          </a:prstGeom>
          <a:noFill/>
        </p:spPr>
        <p:txBody>
          <a:bodyPr wrap="square">
            <a:spAutoFit/>
          </a:bodyPr>
          <a:lstStyle/>
          <a:p>
            <a:pPr marL="342900" indent="-76200" algn="just">
              <a:lnSpc>
                <a:spcPct val="107000"/>
              </a:lnSpc>
              <a:spcAft>
                <a:spcPts val="800"/>
              </a:spcAft>
              <a:tabLst>
                <a:tab pos="531813" algn="l"/>
              </a:tabLst>
            </a:pPr>
            <a:r>
              <a:rPr lang="tr-TR" sz="2400" dirty="0">
                <a:effectLst/>
                <a:ea typeface="Calibri" panose="020F0502020204030204" pitchFamily="34" charset="0"/>
                <a:cs typeface="Times New Roman" panose="02020603050405020304" pitchFamily="18" charset="0"/>
              </a:rPr>
              <a:t>ç)  Belirlenen eylemlere eylem kod numarası verilir.</a:t>
            </a:r>
          </a:p>
          <a:p>
            <a:pPr marL="531813" lvl="0" indent="-265113" algn="just">
              <a:lnSpc>
                <a:spcPct val="107000"/>
              </a:lnSpc>
              <a:buFont typeface="+mj-lt"/>
              <a:buAutoNum type="alphaLcParenR"/>
              <a:tabLst>
                <a:tab pos="625475" algn="l"/>
              </a:tabLst>
            </a:pPr>
            <a:r>
              <a:rPr lang="tr-TR" sz="2400" dirty="0">
                <a:effectLst/>
                <a:ea typeface="Calibri" panose="020F0502020204030204" pitchFamily="34" charset="0"/>
                <a:cs typeface="Times New Roman" panose="02020603050405020304" pitchFamily="18" charset="0"/>
              </a:rPr>
              <a:t> Belirlenen eylemleri yerine getirmekle sorumlu olan alt birim/komisyon, çalışma  gurubu belirlenir.</a:t>
            </a:r>
          </a:p>
          <a:p>
            <a:pPr marL="342900" lvl="0" indent="-76200" algn="just">
              <a:lnSpc>
                <a:spcPct val="107000"/>
              </a:lnSpc>
              <a:buFont typeface="+mj-lt"/>
              <a:buAutoNum type="alphaLcParenR"/>
              <a:tabLst>
                <a:tab pos="531813" algn="l"/>
              </a:tabLst>
            </a:pPr>
            <a:r>
              <a:rPr lang="tr-TR" sz="2400" dirty="0">
                <a:effectLst/>
                <a:ea typeface="Calibri" panose="020F0502020204030204" pitchFamily="34" charset="0"/>
                <a:cs typeface="Times New Roman" panose="02020603050405020304" pitchFamily="18" charset="0"/>
              </a:rPr>
              <a:t> Eylemin gerçekleştirilmesinden elde edilecek çıktılar belirlenir.</a:t>
            </a:r>
          </a:p>
          <a:p>
            <a:pPr marL="342900" lvl="0" indent="-76200" algn="just">
              <a:lnSpc>
                <a:spcPct val="107000"/>
              </a:lnSpc>
              <a:buFont typeface="+mj-lt"/>
              <a:buAutoNum type="alphaLcParenR"/>
              <a:tabLst>
                <a:tab pos="531813" algn="l"/>
              </a:tabLst>
            </a:pPr>
            <a:r>
              <a:rPr lang="tr-TR" sz="2400" dirty="0">
                <a:effectLst/>
                <a:ea typeface="Calibri" panose="020F0502020204030204" pitchFamily="34" charset="0"/>
                <a:cs typeface="Times New Roman" panose="02020603050405020304" pitchFamily="18" charset="0"/>
              </a:rPr>
              <a:t> Eylemin tamamlanması için öngörülen tarihler belirlenir.</a:t>
            </a:r>
          </a:p>
          <a:p>
            <a:pPr lvl="0" algn="just">
              <a:lnSpc>
                <a:spcPct val="107000"/>
              </a:lnSpc>
              <a:tabLst>
                <a:tab pos="180340" algn="l"/>
              </a:tabLst>
            </a:pPr>
            <a:endParaRPr lang="tr-TR" sz="2400" dirty="0">
              <a:effectLst/>
              <a:ea typeface="Calibri" panose="020F0502020204030204" pitchFamily="34" charset="0"/>
              <a:cs typeface="Times New Roman" panose="02020603050405020304" pitchFamily="18" charset="0"/>
            </a:endParaRPr>
          </a:p>
          <a:p>
            <a:pPr marL="450850" lvl="0" indent="-450850" algn="just">
              <a:lnSpc>
                <a:spcPct val="107000"/>
              </a:lnSpc>
              <a:buFont typeface="+mj-lt"/>
              <a:buAutoNum type="arabicParenBoth" startAt="2"/>
              <a:tabLst>
                <a:tab pos="180340" algn="l"/>
              </a:tabLst>
            </a:pPr>
            <a:r>
              <a:rPr lang="tr-TR" sz="2400" dirty="0">
                <a:effectLst/>
                <a:ea typeface="Calibri" panose="020F0502020204030204" pitchFamily="34" charset="0"/>
                <a:cs typeface="Times New Roman" panose="02020603050405020304" pitchFamily="18" charset="0"/>
              </a:rPr>
              <a:t>Birinci fıkrada yapılan çalışmalar Ek 1’deki Birim Kamu İç Kontrol Standartlarına  Uyum Eylem Planı tablosuna işlenir.</a:t>
            </a:r>
          </a:p>
          <a:p>
            <a:pPr marL="342900" lvl="0" indent="-342900" algn="just">
              <a:lnSpc>
                <a:spcPct val="107000"/>
              </a:lnSpc>
              <a:buFont typeface="+mj-lt"/>
              <a:buAutoNum type="arabicParenBoth" startAt="2"/>
              <a:tabLst>
                <a:tab pos="180340" algn="l"/>
              </a:tabLst>
            </a:pPr>
            <a:r>
              <a:rPr lang="tr-TR" sz="2400" dirty="0">
                <a:effectLst/>
                <a:ea typeface="Calibri" panose="020F0502020204030204" pitchFamily="34" charset="0"/>
                <a:cs typeface="Times New Roman" panose="02020603050405020304" pitchFamily="18" charset="0"/>
              </a:rPr>
              <a:t> Birim Kamu İç Kontrol Standartlarına uyum eylem planı harcama yetkilisi tarafından onaylanır.</a:t>
            </a:r>
          </a:p>
          <a:p>
            <a:pPr marL="450850" lvl="0" indent="-450850" algn="just">
              <a:lnSpc>
                <a:spcPct val="107000"/>
              </a:lnSpc>
              <a:spcAft>
                <a:spcPts val="800"/>
              </a:spcAft>
              <a:buFont typeface="+mj-lt"/>
              <a:buAutoNum type="arabicParenBoth" startAt="2"/>
              <a:tabLst>
                <a:tab pos="180340" algn="l"/>
              </a:tabLst>
            </a:pPr>
            <a:r>
              <a:rPr lang="tr-TR" sz="2400" dirty="0">
                <a:effectLst/>
                <a:ea typeface="Calibri" panose="020F0502020204030204" pitchFamily="34" charset="0"/>
                <a:cs typeface="Times New Roman" panose="02020603050405020304" pitchFamily="18" charset="0"/>
              </a:rPr>
              <a:t>Birim Kamu İç Kontrol Standartlarına uyum eylem planında yer alan eylemlerden idarenin bütününü ilgilendiren veya birimin görev alanına girmekle birlikte üst yöneticinin onayını gerektiren eylemler var ise bunlar idarenin Kamu İç Kontrol Standartlarına uyum eylem planına dâhil edilmek üzere Ek:2’deki Bildirim Formu ile Rektörlük Makamına bildirilir.</a:t>
            </a:r>
          </a:p>
        </p:txBody>
      </p:sp>
    </p:spTree>
    <p:extLst>
      <p:ext uri="{BB962C8B-B14F-4D97-AF65-F5344CB8AC3E}">
        <p14:creationId xmlns:p14="http://schemas.microsoft.com/office/powerpoint/2010/main" val="1666759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7B924CB-A7BF-A2CC-DDEF-9D225A3266F9}"/>
              </a:ext>
            </a:extLst>
          </p:cNvPr>
          <p:cNvPicPr>
            <a:picLocks noChangeAspect="1"/>
          </p:cNvPicPr>
          <p:nvPr/>
        </p:nvPicPr>
        <p:blipFill>
          <a:blip r:embed="rId2"/>
          <a:stretch>
            <a:fillRect/>
          </a:stretch>
        </p:blipFill>
        <p:spPr>
          <a:xfrm>
            <a:off x="156266" y="424705"/>
            <a:ext cx="11708780" cy="2197296"/>
          </a:xfrm>
          <a:prstGeom prst="rect">
            <a:avLst/>
          </a:prstGeom>
        </p:spPr>
      </p:pic>
      <p:pic>
        <p:nvPicPr>
          <p:cNvPr id="7" name="Resim 6">
            <a:extLst>
              <a:ext uri="{FF2B5EF4-FFF2-40B4-BE49-F238E27FC236}">
                <a16:creationId xmlns:a16="http://schemas.microsoft.com/office/drawing/2014/main" id="{5E638597-28C5-3DFB-6256-CA46E6A46C1F}"/>
              </a:ext>
            </a:extLst>
          </p:cNvPr>
          <p:cNvPicPr>
            <a:picLocks noChangeAspect="1"/>
          </p:cNvPicPr>
          <p:nvPr/>
        </p:nvPicPr>
        <p:blipFill>
          <a:blip r:embed="rId3"/>
          <a:stretch>
            <a:fillRect/>
          </a:stretch>
        </p:blipFill>
        <p:spPr>
          <a:xfrm>
            <a:off x="241610" y="3730083"/>
            <a:ext cx="11708780" cy="1824068"/>
          </a:xfrm>
          <a:prstGeom prst="rect">
            <a:avLst/>
          </a:prstGeom>
        </p:spPr>
      </p:pic>
      <p:pic>
        <p:nvPicPr>
          <p:cNvPr id="9" name="Resim 8">
            <a:extLst>
              <a:ext uri="{FF2B5EF4-FFF2-40B4-BE49-F238E27FC236}">
                <a16:creationId xmlns:a16="http://schemas.microsoft.com/office/drawing/2014/main" id="{DFB9CB00-AF86-5E71-9A2B-A3D0C0AFE46F}"/>
              </a:ext>
            </a:extLst>
          </p:cNvPr>
          <p:cNvPicPr>
            <a:picLocks noChangeAspect="1"/>
          </p:cNvPicPr>
          <p:nvPr/>
        </p:nvPicPr>
        <p:blipFill>
          <a:blip r:embed="rId4"/>
          <a:stretch>
            <a:fillRect/>
          </a:stretch>
        </p:blipFill>
        <p:spPr>
          <a:xfrm>
            <a:off x="241610" y="5573019"/>
            <a:ext cx="11708780" cy="722234"/>
          </a:xfrm>
          <a:prstGeom prst="rect">
            <a:avLst/>
          </a:prstGeom>
        </p:spPr>
      </p:pic>
    </p:spTree>
    <p:extLst>
      <p:ext uri="{BB962C8B-B14F-4D97-AF65-F5344CB8AC3E}">
        <p14:creationId xmlns:p14="http://schemas.microsoft.com/office/powerpoint/2010/main" val="1445575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A42DD6-1474-2214-0B29-2050B19E594B}"/>
              </a:ext>
            </a:extLst>
          </p:cNvPr>
          <p:cNvSpPr>
            <a:spLocks noGrp="1"/>
          </p:cNvSpPr>
          <p:nvPr>
            <p:ph idx="1"/>
          </p:nvPr>
        </p:nvSpPr>
        <p:spPr>
          <a:xfrm>
            <a:off x="728472" y="2172749"/>
            <a:ext cx="10515600" cy="3240499"/>
          </a:xfrm>
        </p:spPr>
        <p:txBody>
          <a:bodyPr/>
          <a:lstStyle/>
          <a:p>
            <a:pPr marL="0" indent="0" algn="ctr">
              <a:buNone/>
            </a:pPr>
            <a:r>
              <a:rPr lang="tr-TR" sz="3200" b="1" dirty="0">
                <a:effectLst/>
                <a:ea typeface="Calibri" panose="020F0502020204030204" pitchFamily="34" charset="0"/>
                <a:cs typeface="Times New Roman" panose="02020603050405020304" pitchFamily="18" charset="0"/>
              </a:rPr>
              <a:t>Birim Eylem Planının Uygulanması</a:t>
            </a:r>
            <a:endParaRPr lang="tr-TR" sz="3200" dirty="0">
              <a:effectLst/>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570763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20B406-7694-0D74-751F-21A689011DA8}"/>
              </a:ext>
            </a:extLst>
          </p:cNvPr>
          <p:cNvSpPr>
            <a:spLocks noGrp="1"/>
          </p:cNvSpPr>
          <p:nvPr>
            <p:ph idx="1"/>
          </p:nvPr>
        </p:nvSpPr>
        <p:spPr>
          <a:xfrm>
            <a:off x="480060" y="643001"/>
            <a:ext cx="11231880" cy="4331335"/>
          </a:xfrm>
        </p:spPr>
        <p:txBody>
          <a:bodyPr/>
          <a:lstStyle/>
          <a:p>
            <a:pPr marL="0" indent="0" algn="just">
              <a:lnSpc>
                <a:spcPct val="107000"/>
              </a:lnSpc>
              <a:spcAft>
                <a:spcPts val="800"/>
              </a:spcAft>
              <a:buNone/>
            </a:pPr>
            <a:r>
              <a:rPr lang="tr-TR" b="1" dirty="0">
                <a:effectLst/>
                <a:ea typeface="Calibri" panose="020F0502020204030204" pitchFamily="34" charset="0"/>
                <a:cs typeface="Times New Roman" panose="02020603050405020304" pitchFamily="18" charset="0"/>
              </a:rPr>
              <a:t>Birim eylem planının uygulanması</a:t>
            </a:r>
            <a:endParaRPr lang="tr-TR"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b="1" dirty="0">
                <a:effectLst/>
                <a:ea typeface="Calibri" panose="020F0502020204030204" pitchFamily="34" charset="0"/>
                <a:cs typeface="Times New Roman" panose="02020603050405020304" pitchFamily="18" charset="0"/>
              </a:rPr>
              <a:t>MADDE 11 – </a:t>
            </a:r>
            <a:r>
              <a:rPr lang="tr-TR" dirty="0">
                <a:effectLst/>
                <a:ea typeface="Calibri" panose="020F0502020204030204" pitchFamily="34" charset="0"/>
                <a:cs typeface="Times New Roman" panose="02020603050405020304" pitchFamily="18" charset="0"/>
              </a:rPr>
              <a:t>(1) Harcama yetkilisi tarafından onaylanan Birim Kamu İç Kontrol Standartlarına uyum eylem planında öngörülen eylemler sorumlularınca, eylemlerin tamamlanma tarihine kadar yerine getirilir.</a:t>
            </a:r>
          </a:p>
          <a:p>
            <a:endParaRPr lang="tr-TR" dirty="0"/>
          </a:p>
        </p:txBody>
      </p:sp>
    </p:spTree>
    <p:extLst>
      <p:ext uri="{BB962C8B-B14F-4D97-AF65-F5344CB8AC3E}">
        <p14:creationId xmlns:p14="http://schemas.microsoft.com/office/powerpoint/2010/main" val="25801544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D97D08B-00EC-1F98-35A2-34F71DB47CCB}"/>
              </a:ext>
            </a:extLst>
          </p:cNvPr>
          <p:cNvSpPr>
            <a:spLocks noGrp="1"/>
          </p:cNvSpPr>
          <p:nvPr>
            <p:ph idx="1"/>
          </p:nvPr>
        </p:nvSpPr>
        <p:spPr>
          <a:xfrm>
            <a:off x="655320" y="1870745"/>
            <a:ext cx="10515600" cy="3761959"/>
          </a:xfrm>
        </p:spPr>
        <p:txBody>
          <a:bodyPr/>
          <a:lstStyle/>
          <a:p>
            <a:pPr marL="0" indent="0" algn="ctr">
              <a:buNone/>
            </a:pPr>
            <a:r>
              <a:rPr lang="tr-TR" sz="3200" b="1" dirty="0">
                <a:effectLst/>
                <a:ea typeface="Calibri" panose="020F0502020204030204" pitchFamily="34" charset="0"/>
                <a:cs typeface="Times New Roman" panose="02020603050405020304" pitchFamily="18" charset="0"/>
              </a:rPr>
              <a:t>Birim Eylem Planının İzlenmesi</a:t>
            </a:r>
            <a:endParaRPr lang="tr-TR" sz="3200" dirty="0">
              <a:effectLst/>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9404804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B89632-3E31-230E-B29D-D4DE6C2CF783}"/>
              </a:ext>
            </a:extLst>
          </p:cNvPr>
          <p:cNvSpPr>
            <a:spLocks noGrp="1"/>
          </p:cNvSpPr>
          <p:nvPr>
            <p:ph idx="1"/>
          </p:nvPr>
        </p:nvSpPr>
        <p:spPr>
          <a:xfrm>
            <a:off x="447907" y="186396"/>
            <a:ext cx="10515600" cy="4351338"/>
          </a:xfrm>
        </p:spPr>
        <p:txBody>
          <a:bodyPr>
            <a:normAutofit fontScale="77500" lnSpcReduction="20000"/>
          </a:bodyPr>
          <a:lstStyle/>
          <a:p>
            <a:pPr marL="0" indent="0" algn="just">
              <a:lnSpc>
                <a:spcPct val="107000"/>
              </a:lnSpc>
              <a:spcAft>
                <a:spcPts val="800"/>
              </a:spcAft>
              <a:buNone/>
            </a:pPr>
            <a:r>
              <a:rPr lang="tr-TR" sz="3600" b="1" dirty="0">
                <a:effectLst/>
                <a:ea typeface="Calibri" panose="020F0502020204030204" pitchFamily="34" charset="0"/>
                <a:cs typeface="Times New Roman" panose="02020603050405020304" pitchFamily="18" charset="0"/>
              </a:rPr>
              <a:t>Birim eylem planının izlenmesi</a:t>
            </a:r>
            <a:endParaRPr lang="tr-TR" sz="36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sz="2800" b="1" dirty="0">
                <a:effectLst/>
                <a:ea typeface="Calibri" panose="020F0502020204030204" pitchFamily="34" charset="0"/>
                <a:cs typeface="Times New Roman" panose="02020603050405020304" pitchFamily="18" charset="0"/>
              </a:rPr>
              <a:t>MADDE 12 </a:t>
            </a:r>
            <a:r>
              <a:rPr lang="tr-TR" sz="2800" dirty="0">
                <a:effectLst/>
                <a:ea typeface="Calibri" panose="020F0502020204030204" pitchFamily="34" charset="0"/>
                <a:cs typeface="Times New Roman" panose="02020603050405020304" pitchFamily="18" charset="0"/>
              </a:rPr>
              <a:t>– (1) Birim Kamu İç Kontrol Standartlarına uyum eylem planlarında öngörülen eylemlerin gerçekleşme sonuçları Harcama yetkilisi, koordinatör ve harcama birimindeki alt birim yöneticileri ile birlikte her yılın Haziran ve Aralık ayı sonu itibarıyla yıllık iki dönem halinde düzenli olarak izlenir.</a:t>
            </a:r>
            <a:endParaRPr lang="tr-TR" sz="24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sz="2800" dirty="0">
                <a:effectLst/>
                <a:ea typeface="Calibri" panose="020F0502020204030204" pitchFamily="34" charset="0"/>
                <a:cs typeface="Times New Roman" panose="02020603050405020304" pitchFamily="18" charset="0"/>
              </a:rPr>
              <a:t>(2) Birim Kamu İç Kontrol Standartlarına uyum eylem planı gerçekleşme sonuçları izleme dönemi belirtilerek Ek 3’teki Birim Kamu İç Kontrol Standartlarına Uyum Eylem Planı İzleme Tablosu üzerinden takip edilir. </a:t>
            </a:r>
            <a:endParaRPr lang="tr-TR" sz="24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sz="2800" dirty="0">
                <a:effectLst/>
                <a:ea typeface="Calibri" panose="020F0502020204030204" pitchFamily="34" charset="0"/>
                <a:cs typeface="Times New Roman" panose="02020603050405020304" pitchFamily="18" charset="0"/>
              </a:rPr>
              <a:t>(3) Aralık ayı sonu izleme sonuçlarını içeren Ek 3’teki Birim Kamu İç Kontrol Standartlarına Uyum Eylem Planı İzleme Tablosu izleyen yılın en geç Ocak ayı sonuna kadar Rektörlük Makamına gönderilir.</a:t>
            </a:r>
            <a:endParaRPr lang="tr-TR" sz="24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pic>
        <p:nvPicPr>
          <p:cNvPr id="5" name="Resim 4">
            <a:extLst>
              <a:ext uri="{FF2B5EF4-FFF2-40B4-BE49-F238E27FC236}">
                <a16:creationId xmlns:a16="http://schemas.microsoft.com/office/drawing/2014/main" id="{6B96E0DE-3F71-0EF2-F8B3-4F231F265853}"/>
              </a:ext>
            </a:extLst>
          </p:cNvPr>
          <p:cNvPicPr>
            <a:picLocks noChangeAspect="1"/>
          </p:cNvPicPr>
          <p:nvPr/>
        </p:nvPicPr>
        <p:blipFill>
          <a:blip r:embed="rId2"/>
          <a:stretch>
            <a:fillRect/>
          </a:stretch>
        </p:blipFill>
        <p:spPr>
          <a:xfrm>
            <a:off x="447907" y="4198981"/>
            <a:ext cx="11138210" cy="2472623"/>
          </a:xfrm>
          <a:prstGeom prst="rect">
            <a:avLst/>
          </a:prstGeom>
        </p:spPr>
      </p:pic>
    </p:spTree>
    <p:extLst>
      <p:ext uri="{BB962C8B-B14F-4D97-AF65-F5344CB8AC3E}">
        <p14:creationId xmlns:p14="http://schemas.microsoft.com/office/powerpoint/2010/main" val="66677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406" y="2416030"/>
            <a:ext cx="10515600" cy="3510720"/>
          </a:xfrm>
        </p:spPr>
        <p:txBody>
          <a:bodyPr>
            <a:normAutofit/>
          </a:bodyPr>
          <a:lstStyle/>
          <a:p>
            <a:pPr marL="0" indent="0" algn="ctr">
              <a:buNone/>
            </a:pPr>
            <a:r>
              <a:rPr lang="tr-TR" sz="3200" b="1" dirty="0">
                <a:latin typeface="Calibri (Gövde)"/>
              </a:rPr>
              <a:t>Çeşitli Hükümler</a:t>
            </a:r>
          </a:p>
        </p:txBody>
      </p:sp>
    </p:spTree>
    <p:extLst>
      <p:ext uri="{BB962C8B-B14F-4D97-AF65-F5344CB8AC3E}">
        <p14:creationId xmlns:p14="http://schemas.microsoft.com/office/powerpoint/2010/main" val="4043869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8771" y="863719"/>
            <a:ext cx="10854457" cy="4900474"/>
          </a:xfrm>
        </p:spPr>
        <p:txBody>
          <a:bodyPr>
            <a:noAutofit/>
          </a:bodyPr>
          <a:lstStyle/>
          <a:p>
            <a:pPr marL="0" indent="0" algn="just">
              <a:lnSpc>
                <a:spcPct val="107000"/>
              </a:lnSpc>
              <a:spcAft>
                <a:spcPts val="800"/>
              </a:spcAft>
              <a:buNone/>
            </a:pPr>
            <a:r>
              <a:rPr lang="tr-TR" b="1" dirty="0">
                <a:effectLst/>
                <a:ea typeface="Calibri" panose="020F0502020204030204" pitchFamily="34" charset="0"/>
                <a:cs typeface="Times New Roman" panose="02020603050405020304" pitchFamily="18" charset="0"/>
              </a:rPr>
              <a:t>Birim eylem planları</a:t>
            </a:r>
            <a:endParaRPr lang="tr-TR"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sz="2400" dirty="0">
                <a:effectLst/>
                <a:ea typeface="Calibri" panose="020F0502020204030204" pitchFamily="34" charset="0"/>
                <a:cs typeface="Times New Roman" panose="02020603050405020304" pitchFamily="18" charset="0"/>
              </a:rPr>
              <a:t>MADDE 13 – (1)</a:t>
            </a:r>
            <a:r>
              <a:rPr lang="tr-TR" sz="2400" b="1" dirty="0">
                <a:effectLst/>
                <a:ea typeface="Calibri" panose="020F0502020204030204" pitchFamily="34" charset="0"/>
                <a:cs typeface="Times New Roman" panose="02020603050405020304" pitchFamily="18" charset="0"/>
              </a:rPr>
              <a:t> </a:t>
            </a:r>
            <a:r>
              <a:rPr lang="tr-TR" sz="2400" dirty="0">
                <a:effectLst/>
                <a:ea typeface="Calibri" panose="020F0502020204030204" pitchFamily="34" charset="0"/>
                <a:cs typeface="Times New Roman" panose="02020603050405020304" pitchFamily="18" charset="0"/>
              </a:rPr>
              <a:t>Harcama birimlerinde</a:t>
            </a:r>
            <a:r>
              <a:rPr lang="tr-TR" sz="2400" b="1" dirty="0">
                <a:effectLst/>
                <a:ea typeface="Calibri" panose="020F0502020204030204" pitchFamily="34" charset="0"/>
                <a:cs typeface="Times New Roman" panose="02020603050405020304" pitchFamily="18" charset="0"/>
              </a:rPr>
              <a:t> </a:t>
            </a:r>
            <a:r>
              <a:rPr lang="tr-TR" sz="2400" dirty="0">
                <a:effectLst/>
                <a:ea typeface="Calibri" panose="020F0502020204030204" pitchFamily="34" charset="0"/>
                <a:cs typeface="Times New Roman" panose="02020603050405020304" pitchFamily="18" charset="0"/>
              </a:rPr>
              <a:t>Birim Kamu İç Kontrol Standartlarına uyum eylem planları;</a:t>
            </a:r>
          </a:p>
          <a:p>
            <a:pPr marL="457200" indent="-457200" algn="just">
              <a:lnSpc>
                <a:spcPct val="107000"/>
              </a:lnSpc>
              <a:spcAft>
                <a:spcPts val="800"/>
              </a:spcAft>
              <a:buAutoNum type="alphaLcParenR"/>
            </a:pPr>
            <a:r>
              <a:rPr lang="tr-TR" sz="2400" dirty="0">
                <a:effectLst/>
                <a:ea typeface="Calibri" panose="020F0502020204030204" pitchFamily="34" charset="0"/>
                <a:cs typeface="Times New Roman" panose="02020603050405020304" pitchFamily="18" charset="0"/>
              </a:rPr>
              <a:t>İdare Kamu İç Kontrol Standartlarına Uyum Eylem Planı dönemine uyumlu olarak hazırlanır.</a:t>
            </a:r>
            <a:r>
              <a:rPr lang="tr-TR" sz="2400" b="1" dirty="0">
                <a:effectLst/>
                <a:ea typeface="Calibri" panose="020F0502020204030204" pitchFamily="34" charset="0"/>
                <a:cs typeface="Times New Roman" panose="02020603050405020304" pitchFamily="18" charset="0"/>
              </a:rPr>
              <a:t> </a:t>
            </a:r>
          </a:p>
          <a:p>
            <a:pPr marL="457200" indent="-457200" algn="just">
              <a:lnSpc>
                <a:spcPct val="107000"/>
              </a:lnSpc>
              <a:spcAft>
                <a:spcPts val="800"/>
              </a:spcAft>
              <a:buAutoNum type="alphaLcParenR"/>
            </a:pPr>
            <a:r>
              <a:rPr lang="tr-TR" sz="2400" dirty="0">
                <a:effectLst/>
                <a:ea typeface="Calibri" panose="020F0502020204030204" pitchFamily="34" charset="0"/>
                <a:cs typeface="Times New Roman" panose="02020603050405020304" pitchFamily="18" charset="0"/>
              </a:rPr>
              <a:t>Harcama yetkilisi tarafından onaylanan eylem planı en geç kapsadığı dönemin ilk yılının Ocak ayının ilk haftası itibariyle yürürlüğe konulur.</a:t>
            </a:r>
          </a:p>
          <a:p>
            <a:pPr marL="0" indent="0" algn="just">
              <a:lnSpc>
                <a:spcPct val="107000"/>
              </a:lnSpc>
              <a:spcAft>
                <a:spcPts val="800"/>
              </a:spcAft>
              <a:buNone/>
              <a:tabLst>
                <a:tab pos="270510" algn="l"/>
                <a:tab pos="540385" algn="l"/>
              </a:tabLst>
            </a:pPr>
            <a:r>
              <a:rPr lang="tr-TR" sz="2400" dirty="0">
                <a:effectLst/>
                <a:ea typeface="Calibri" panose="020F0502020204030204" pitchFamily="34" charset="0"/>
                <a:cs typeface="Times New Roman" panose="02020603050405020304" pitchFamily="18" charset="0"/>
              </a:rPr>
              <a:t>c)  Harcama yetkilisinin onayını izleyen on iş günü içinde Rektörlük Makamına gönderilir.</a:t>
            </a:r>
          </a:p>
        </p:txBody>
      </p:sp>
    </p:spTree>
    <p:extLst>
      <p:ext uri="{BB962C8B-B14F-4D97-AF65-F5344CB8AC3E}">
        <p14:creationId xmlns:p14="http://schemas.microsoft.com/office/powerpoint/2010/main" val="2441457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50D21D8-9ACD-75BD-56AE-D08189E73522}"/>
              </a:ext>
            </a:extLst>
          </p:cNvPr>
          <p:cNvSpPr>
            <a:spLocks noGrp="1"/>
          </p:cNvSpPr>
          <p:nvPr>
            <p:ph idx="1"/>
          </p:nvPr>
        </p:nvSpPr>
        <p:spPr>
          <a:xfrm>
            <a:off x="838200" y="2352907"/>
            <a:ext cx="10515600" cy="3824056"/>
          </a:xfrm>
        </p:spPr>
        <p:txBody>
          <a:bodyPr/>
          <a:lstStyle/>
          <a:p>
            <a:pPr marL="0" indent="0" algn="ctr">
              <a:buNone/>
            </a:pPr>
            <a:endParaRPr lang="tr-TR" dirty="0"/>
          </a:p>
          <a:p>
            <a:pPr marL="0" indent="0" algn="ctr">
              <a:buNone/>
            </a:pPr>
            <a:r>
              <a:rPr lang="tr-TR" b="1" dirty="0"/>
              <a:t>Kamu İç Kontrol Yönetmeliği ve Kamu İç Kontrol Standartları</a:t>
            </a:r>
          </a:p>
          <a:p>
            <a:pPr marL="0" indent="0" algn="ctr">
              <a:buNone/>
            </a:pPr>
            <a:endParaRPr lang="tr-TR" b="1" dirty="0"/>
          </a:p>
        </p:txBody>
      </p:sp>
    </p:spTree>
    <p:extLst>
      <p:ext uri="{BB962C8B-B14F-4D97-AF65-F5344CB8AC3E}">
        <p14:creationId xmlns:p14="http://schemas.microsoft.com/office/powerpoint/2010/main" val="1015677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5">
            <a:extLst>
              <a:ext uri="{FF2B5EF4-FFF2-40B4-BE49-F238E27FC236}">
                <a16:creationId xmlns:a16="http://schemas.microsoft.com/office/drawing/2014/main" id="{85950DB2-9173-CF3D-AAC5-CCC37C69919C}"/>
              </a:ext>
            </a:extLst>
          </p:cNvPr>
          <p:cNvPicPr>
            <a:picLocks noGrp="1" noChangeAspect="1"/>
          </p:cNvPicPr>
          <p:nvPr>
            <p:ph idx="1"/>
          </p:nvPr>
        </p:nvPicPr>
        <p:blipFill>
          <a:blip r:embed="rId2"/>
          <a:stretch>
            <a:fillRect/>
          </a:stretch>
        </p:blipFill>
        <p:spPr>
          <a:xfrm>
            <a:off x="1520761" y="885061"/>
            <a:ext cx="8908028" cy="5087877"/>
          </a:xfrm>
        </p:spPr>
      </p:pic>
    </p:spTree>
    <p:extLst>
      <p:ext uri="{BB962C8B-B14F-4D97-AF65-F5344CB8AC3E}">
        <p14:creationId xmlns:p14="http://schemas.microsoft.com/office/powerpoint/2010/main" val="3384672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134B0B51-0C7F-9A21-D804-507E0BA4DBD8}"/>
              </a:ext>
            </a:extLst>
          </p:cNvPr>
          <p:cNvSpPr txBox="1"/>
          <p:nvPr/>
        </p:nvSpPr>
        <p:spPr>
          <a:xfrm>
            <a:off x="503682" y="524901"/>
            <a:ext cx="3216548" cy="5632311"/>
          </a:xfrm>
          <a:prstGeom prst="rect">
            <a:avLst/>
          </a:prstGeom>
          <a:solidFill>
            <a:schemeClr val="bg1"/>
          </a:solidFill>
          <a:ln>
            <a:solidFill>
              <a:schemeClr val="tx1"/>
            </a:solidFill>
          </a:ln>
        </p:spPr>
        <p:txBody>
          <a:bodyPr wrap="square" rtlCol="0">
            <a:spAutoFit/>
          </a:bodyPr>
          <a:lstStyle/>
          <a:p>
            <a:r>
              <a:rPr lang="tr-TR" sz="2400" dirty="0"/>
              <a:t>Kamu İç Kontrol Yönetmeliğinin;</a:t>
            </a:r>
          </a:p>
          <a:p>
            <a:endParaRPr lang="tr-TR" sz="2400" dirty="0"/>
          </a:p>
          <a:p>
            <a:r>
              <a:rPr lang="tr-TR" sz="2400" dirty="0"/>
              <a:t>19. maddesinde;</a:t>
            </a:r>
          </a:p>
          <a:p>
            <a:r>
              <a:rPr lang="tr-TR" sz="2400" dirty="0"/>
              <a:t>Harcama birimi Kamu İç Kontrol Standartlarına Uyum Eylem Planı,   </a:t>
            </a:r>
          </a:p>
          <a:p>
            <a:r>
              <a:rPr lang="tr-TR" sz="2400" dirty="0"/>
              <a:t>                                                       21. maddesinde; </a:t>
            </a:r>
          </a:p>
          <a:p>
            <a:r>
              <a:rPr lang="tr-TR" sz="2400" dirty="0"/>
              <a:t>İdare Kamu İç Kontrol Standartlarına uyum eylem planı,</a:t>
            </a:r>
          </a:p>
          <a:p>
            <a:endParaRPr lang="tr-TR" sz="2400" dirty="0"/>
          </a:p>
          <a:p>
            <a:r>
              <a:rPr lang="tr-TR" sz="2400" dirty="0"/>
              <a:t>hükümlerine yer verilmiştir.</a:t>
            </a:r>
          </a:p>
        </p:txBody>
      </p:sp>
      <p:pic>
        <p:nvPicPr>
          <p:cNvPr id="4" name="Resim 3">
            <a:extLst>
              <a:ext uri="{FF2B5EF4-FFF2-40B4-BE49-F238E27FC236}">
                <a16:creationId xmlns:a16="http://schemas.microsoft.com/office/drawing/2014/main" id="{173D104A-C369-D61C-4ACF-6CCDD0B1DB62}"/>
              </a:ext>
            </a:extLst>
          </p:cNvPr>
          <p:cNvPicPr>
            <a:picLocks noChangeAspect="1"/>
          </p:cNvPicPr>
          <p:nvPr/>
        </p:nvPicPr>
        <p:blipFill>
          <a:blip r:embed="rId3"/>
          <a:stretch>
            <a:fillRect/>
          </a:stretch>
        </p:blipFill>
        <p:spPr>
          <a:xfrm>
            <a:off x="4078532" y="556812"/>
            <a:ext cx="7857374" cy="5744376"/>
          </a:xfrm>
          <a:prstGeom prst="rect">
            <a:avLst/>
          </a:prstGeom>
          <a:ln>
            <a:solidFill>
              <a:schemeClr val="tx1"/>
            </a:solidFill>
          </a:ln>
        </p:spPr>
      </p:pic>
    </p:spTree>
    <p:extLst>
      <p:ext uri="{BB962C8B-B14F-4D97-AF65-F5344CB8AC3E}">
        <p14:creationId xmlns:p14="http://schemas.microsoft.com/office/powerpoint/2010/main" val="3600347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9A4FE39B-8CEA-7EF9-DFF8-583881440C3D}"/>
              </a:ext>
            </a:extLst>
          </p:cNvPr>
          <p:cNvPicPr>
            <a:picLocks noGrp="1" noChangeAspect="1"/>
          </p:cNvPicPr>
          <p:nvPr>
            <p:ph idx="1"/>
          </p:nvPr>
        </p:nvPicPr>
        <p:blipFill>
          <a:blip r:embed="rId2"/>
          <a:stretch>
            <a:fillRect/>
          </a:stretch>
        </p:blipFill>
        <p:spPr>
          <a:xfrm>
            <a:off x="646978" y="1609960"/>
            <a:ext cx="10732141" cy="3897085"/>
          </a:xfrm>
          <a:ln>
            <a:solidFill>
              <a:schemeClr val="tx1"/>
            </a:solidFill>
          </a:ln>
        </p:spPr>
      </p:pic>
      <p:sp>
        <p:nvSpPr>
          <p:cNvPr id="3" name="Metin kutusu 2">
            <a:extLst>
              <a:ext uri="{FF2B5EF4-FFF2-40B4-BE49-F238E27FC236}">
                <a16:creationId xmlns:a16="http://schemas.microsoft.com/office/drawing/2014/main" id="{E9BDB7E1-AC9A-1D3E-1051-6A07AA451E3B}"/>
              </a:ext>
            </a:extLst>
          </p:cNvPr>
          <p:cNvSpPr txBox="1"/>
          <p:nvPr/>
        </p:nvSpPr>
        <p:spPr>
          <a:xfrm>
            <a:off x="729929" y="416689"/>
            <a:ext cx="10732141" cy="830997"/>
          </a:xfrm>
          <a:prstGeom prst="rect">
            <a:avLst/>
          </a:prstGeom>
          <a:noFill/>
        </p:spPr>
        <p:txBody>
          <a:bodyPr wrap="square" rtlCol="0">
            <a:spAutoFit/>
          </a:bodyPr>
          <a:lstStyle/>
          <a:p>
            <a:r>
              <a:rPr lang="tr-TR" sz="2400" b="1" dirty="0"/>
              <a:t>Kamu İç Kontrol Yönetmeliğinde Harcama Birimlerinde Kamu İç Kontrol Uyum Eylem Planı Hakkındaki Düzenleme </a:t>
            </a:r>
          </a:p>
        </p:txBody>
      </p:sp>
    </p:spTree>
    <p:extLst>
      <p:ext uri="{BB962C8B-B14F-4D97-AF65-F5344CB8AC3E}">
        <p14:creationId xmlns:p14="http://schemas.microsoft.com/office/powerpoint/2010/main" val="2371464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24C49F2D-FAAB-DE78-2243-ADB22DFA0B9C}"/>
              </a:ext>
            </a:extLst>
          </p:cNvPr>
          <p:cNvPicPr>
            <a:picLocks noChangeAspect="1"/>
          </p:cNvPicPr>
          <p:nvPr/>
        </p:nvPicPr>
        <p:blipFill>
          <a:blip r:embed="rId2"/>
          <a:stretch>
            <a:fillRect/>
          </a:stretch>
        </p:blipFill>
        <p:spPr>
          <a:xfrm>
            <a:off x="1064870" y="312517"/>
            <a:ext cx="9479667" cy="4794721"/>
          </a:xfrm>
          <a:prstGeom prst="rect">
            <a:avLst/>
          </a:prstGeom>
        </p:spPr>
      </p:pic>
      <p:sp>
        <p:nvSpPr>
          <p:cNvPr id="5" name="Metin kutusu 4">
            <a:extLst>
              <a:ext uri="{FF2B5EF4-FFF2-40B4-BE49-F238E27FC236}">
                <a16:creationId xmlns:a16="http://schemas.microsoft.com/office/drawing/2014/main" id="{BA3BEFAE-8867-B7A5-CFC3-BD9D889F7AD8}"/>
              </a:ext>
            </a:extLst>
          </p:cNvPr>
          <p:cNvSpPr txBox="1"/>
          <p:nvPr/>
        </p:nvSpPr>
        <p:spPr>
          <a:xfrm>
            <a:off x="1342663" y="5679762"/>
            <a:ext cx="9479667" cy="461665"/>
          </a:xfrm>
          <a:prstGeom prst="rect">
            <a:avLst/>
          </a:prstGeom>
          <a:noFill/>
        </p:spPr>
        <p:txBody>
          <a:bodyPr wrap="square" rtlCol="0">
            <a:spAutoFit/>
          </a:bodyPr>
          <a:lstStyle/>
          <a:p>
            <a:r>
              <a:rPr lang="tr-TR" sz="2400" dirty="0"/>
              <a:t>Kamu İç Kontrol Standartları 5 bileşen altında 18 standarttan oluşmaktadır.</a:t>
            </a:r>
          </a:p>
        </p:txBody>
      </p:sp>
    </p:spTree>
    <p:extLst>
      <p:ext uri="{BB962C8B-B14F-4D97-AF65-F5344CB8AC3E}">
        <p14:creationId xmlns:p14="http://schemas.microsoft.com/office/powerpoint/2010/main" val="3013236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a:extLst>
              <a:ext uri="{FF2B5EF4-FFF2-40B4-BE49-F238E27FC236}">
                <a16:creationId xmlns:a16="http://schemas.microsoft.com/office/drawing/2014/main" id="{973F4C75-53F5-3DD7-C46C-C462CDEF4001}"/>
              </a:ext>
            </a:extLst>
          </p:cNvPr>
          <p:cNvSpPr txBox="1"/>
          <p:nvPr/>
        </p:nvSpPr>
        <p:spPr>
          <a:xfrm>
            <a:off x="383894" y="587777"/>
            <a:ext cx="3215834" cy="4893647"/>
          </a:xfrm>
          <a:prstGeom prst="rect">
            <a:avLst/>
          </a:prstGeom>
          <a:noFill/>
        </p:spPr>
        <p:txBody>
          <a:bodyPr wrap="square" rtlCol="0">
            <a:spAutoFit/>
          </a:bodyPr>
          <a:lstStyle/>
          <a:p>
            <a:r>
              <a:rPr lang="tr-TR" sz="2400" dirty="0"/>
              <a:t>Her bir standart altında bu standart için gerekli genel şartlar tanımlanmıştır.  </a:t>
            </a:r>
          </a:p>
          <a:p>
            <a:r>
              <a:rPr lang="tr-TR" sz="2400" dirty="0"/>
              <a:t>                                                             18 standart altında toplam 79 adet genel şart bulunmaktadır.</a:t>
            </a:r>
          </a:p>
          <a:p>
            <a:endParaRPr lang="tr-TR" sz="2400" dirty="0"/>
          </a:p>
          <a:p>
            <a:r>
              <a:rPr lang="tr-TR" sz="2400" dirty="0"/>
              <a:t>Uyum Eylem Planları bu genel şartlara uyum sağlamak üzere hazırlanacaktır.</a:t>
            </a:r>
          </a:p>
        </p:txBody>
      </p:sp>
      <p:pic>
        <p:nvPicPr>
          <p:cNvPr id="12" name="Resim 11">
            <a:extLst>
              <a:ext uri="{FF2B5EF4-FFF2-40B4-BE49-F238E27FC236}">
                <a16:creationId xmlns:a16="http://schemas.microsoft.com/office/drawing/2014/main" id="{83233038-829E-2CE5-D329-3E1E792D167B}"/>
              </a:ext>
            </a:extLst>
          </p:cNvPr>
          <p:cNvPicPr>
            <a:picLocks noChangeAspect="1"/>
          </p:cNvPicPr>
          <p:nvPr/>
        </p:nvPicPr>
        <p:blipFill>
          <a:blip r:embed="rId2"/>
          <a:stretch>
            <a:fillRect/>
          </a:stretch>
        </p:blipFill>
        <p:spPr>
          <a:xfrm>
            <a:off x="3384867" y="379433"/>
            <a:ext cx="8247690" cy="3197144"/>
          </a:xfrm>
          <a:prstGeom prst="rect">
            <a:avLst/>
          </a:prstGeom>
        </p:spPr>
      </p:pic>
      <p:pic>
        <p:nvPicPr>
          <p:cNvPr id="14" name="Resim 13">
            <a:extLst>
              <a:ext uri="{FF2B5EF4-FFF2-40B4-BE49-F238E27FC236}">
                <a16:creationId xmlns:a16="http://schemas.microsoft.com/office/drawing/2014/main" id="{DE23841D-54E7-55EA-87D8-871F1372FD87}"/>
              </a:ext>
            </a:extLst>
          </p:cNvPr>
          <p:cNvPicPr>
            <a:picLocks noChangeAspect="1"/>
          </p:cNvPicPr>
          <p:nvPr/>
        </p:nvPicPr>
        <p:blipFill>
          <a:blip r:embed="rId3"/>
          <a:stretch>
            <a:fillRect/>
          </a:stretch>
        </p:blipFill>
        <p:spPr>
          <a:xfrm>
            <a:off x="3384867" y="3692324"/>
            <a:ext cx="8247690" cy="3065457"/>
          </a:xfrm>
          <a:prstGeom prst="rect">
            <a:avLst/>
          </a:prstGeom>
        </p:spPr>
      </p:pic>
    </p:spTree>
    <p:extLst>
      <p:ext uri="{BB962C8B-B14F-4D97-AF65-F5344CB8AC3E}">
        <p14:creationId xmlns:p14="http://schemas.microsoft.com/office/powerpoint/2010/main" val="4135052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238477-9487-0D53-D13A-66BB3EBD1AF4}"/>
              </a:ext>
            </a:extLst>
          </p:cNvPr>
          <p:cNvSpPr>
            <a:spLocks noGrp="1"/>
          </p:cNvSpPr>
          <p:nvPr>
            <p:ph type="title"/>
          </p:nvPr>
        </p:nvSpPr>
        <p:spPr>
          <a:xfrm>
            <a:off x="3147097" y="1535186"/>
            <a:ext cx="6350471" cy="3987772"/>
          </a:xfrm>
        </p:spPr>
        <p:txBody>
          <a:bodyPr>
            <a:normAutofit/>
          </a:bodyPr>
          <a:lstStyle/>
          <a:p>
            <a:pPr algn="ctr"/>
            <a:r>
              <a:rPr lang="tr-TR" sz="3600" b="1" dirty="0">
                <a:latin typeface="Calibri (Gövde)"/>
              </a:rPr>
              <a:t>Amaç ve Kapsam, Dayanak</a:t>
            </a:r>
          </a:p>
        </p:txBody>
      </p:sp>
    </p:spTree>
    <p:extLst>
      <p:ext uri="{BB962C8B-B14F-4D97-AF65-F5344CB8AC3E}">
        <p14:creationId xmlns:p14="http://schemas.microsoft.com/office/powerpoint/2010/main" val="25788591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463</TotalTime>
  <Words>1482</Words>
  <Application>Microsoft Office PowerPoint</Application>
  <PresentationFormat>Geniş ekran</PresentationFormat>
  <Paragraphs>107</Paragraphs>
  <Slides>27</Slides>
  <Notes>5</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27</vt:i4>
      </vt:variant>
    </vt:vector>
  </HeadingPairs>
  <TitlesOfParts>
    <vt:vector size="34" baseType="lpstr">
      <vt:lpstr>Arial</vt:lpstr>
      <vt:lpstr>Calibri</vt:lpstr>
      <vt:lpstr>Calibri (Gövde)</vt:lpstr>
      <vt:lpstr>Calibri Light</vt:lpstr>
      <vt:lpstr>Times New Roman</vt:lpstr>
      <vt:lpstr>Wingdings</vt:lpstr>
      <vt:lpstr>Office Teması</vt:lpstr>
      <vt:lpstr>T.C. Kilis 7 Aralık Üniversitesi </vt:lpstr>
      <vt:lpstr>Sunum İçeriği</vt:lpstr>
      <vt:lpstr>PowerPoint Sunusu</vt:lpstr>
      <vt:lpstr>PowerPoint Sunusu</vt:lpstr>
      <vt:lpstr>PowerPoint Sunusu</vt:lpstr>
      <vt:lpstr>PowerPoint Sunusu</vt:lpstr>
      <vt:lpstr>PowerPoint Sunusu</vt:lpstr>
      <vt:lpstr>PowerPoint Sunusu</vt:lpstr>
      <vt:lpstr>Amaç ve Kapsam, Dayanak</vt:lpstr>
      <vt:lpstr>PowerPoint Sunusu</vt:lpstr>
      <vt:lpstr>PowerPoint Sunusu</vt:lpstr>
      <vt:lpstr>Harcama yetkilisinin sorumluluğu</vt:lpstr>
      <vt:lpstr>PowerPoint Sunusu</vt:lpstr>
      <vt:lpstr>Diğer yöneticiler ve personelin görev ve sorumlulukları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AYLAMANTAR</dc:creator>
  <cp:lastModifiedBy>IBRAHIM HALIL UNLU</cp:lastModifiedBy>
  <cp:revision>120</cp:revision>
  <dcterms:created xsi:type="dcterms:W3CDTF">2025-10-06T12:30:39Z</dcterms:created>
  <dcterms:modified xsi:type="dcterms:W3CDTF">2026-01-19T08:21:54Z</dcterms:modified>
</cp:coreProperties>
</file>